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8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60" r:id="rId10"/>
    <p:sldId id="261" r:id="rId11"/>
    <p:sldId id="281" r:id="rId12"/>
    <p:sldId id="282" r:id="rId13"/>
    <p:sldId id="262" r:id="rId14"/>
    <p:sldId id="263" r:id="rId15"/>
    <p:sldId id="264" r:id="rId16"/>
    <p:sldId id="265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80" r:id="rId26"/>
    <p:sldId id="278" r:id="rId27"/>
    <p:sldId id="277" r:id="rId28"/>
    <p:sldId id="285" r:id="rId29"/>
    <p:sldId id="286" r:id="rId30"/>
    <p:sldId id="284" r:id="rId31"/>
    <p:sldId id="279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3300"/>
    <a:srgbClr val="FFFFFF"/>
    <a:srgbClr val="1A02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AD4D2-9882-4C6F-8F3D-CD50108253C2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473CA-B3B2-44B2-A585-2313217CBC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449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473CA-B3B2-44B2-A585-2313217CBCF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453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3DD80-54CB-8C19-EE12-E1E3E4843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06DC2A-73E1-9AED-9D99-248A7C0177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542660-545F-50BA-292D-859FF02B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85A03-7675-1D4E-6604-FCBD5FE9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C56036-3749-D53F-EA0C-47A94CF6D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74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36765-5938-73AA-4382-1AEFF1C8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9A72DE-F8A3-183A-7D06-6B5BE8706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14293D-5FC2-DED2-B13C-DF6571571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289190-3C1A-C864-6B27-715B37E10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F5A1DF-0CCA-70E7-78C7-EC9E10DC2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53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921DA-6E24-8494-D93E-67CC5F23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C42E8D-1DEC-5AD6-9523-175FE167B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E17CCA-322D-0192-882F-FA46C634D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2CC01D-91FB-1288-95A4-54874649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CF660B-6074-7F4F-F5D6-A28E921C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40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D29737-7AEF-F2D2-F431-6AC78DC03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AC8896-AC88-9BEF-8C25-F9C85C2658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24E6C8-E710-8206-4A59-F0D0BD32F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E337D6-8BA1-ED46-C2C7-6F31658EA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BD0B2F-7297-3DD0-35F1-9F589C9F5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0808A1-ED2B-165F-5627-B7AE3343A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46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EA0B2-4DB1-9E84-42F9-FBAC05DC8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75CFF7-CA31-5525-54FE-46E66DA98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694098-7C32-ECAD-AFC8-916DA4E4B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1442D50-E686-3CBB-7D4B-71562F018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98BE56-3C64-3BFA-9D75-BAC28557C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62B5E7-B86B-0214-17EE-3915F782A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026302-E870-7F1B-D20C-9714B594A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277970-DF63-5522-715C-0C76A57B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885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B3F793-9EF8-5C84-7E2E-73C14508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7151488-2BAB-44F0-6537-F05BD0905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9DA610-D9D8-A233-7371-5D560C1E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5E6EA1-787C-8313-951B-EC975A2F6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87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EAEF67-D8DC-C128-353F-8B59C032C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455840-53DE-A260-4AB3-7C94BF1D8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D9C67A-7BE7-A950-20C1-2AC88360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2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4B6E27-AAE5-F0F2-F145-4548ACB2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1986C4-7E63-B198-6D16-6F66E06A9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74C8D8-FB43-9D46-61DB-5820C0B5C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A1B863-B370-78FF-C1C8-509ABC83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885BDB-928A-FBEA-7BA4-BDE2CE779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7A4936-21D7-93D2-F21E-1CFAAF72F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045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BDBFB-55EC-BE9E-AD20-5A5EBB16D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86CB7D1-3C91-84A8-4BC5-D01486A2EE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5B82CC-28C7-3FAB-0442-4C2999348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708AF2-5324-BB98-8DA0-F2B9ABCB8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F9F7C4-3A00-25C1-F720-681AE114E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0C70F6-41CD-8436-1CAA-AD9ABFE5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9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F75B6-5CC5-D748-860D-E9DA7985C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87096F-C18C-53AA-256F-73F15AB1A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61CC66-555D-438D-50C8-FE604FD41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511ECA-CBBB-4DD2-4C7F-4B9168499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091CF5-13A1-68B9-23F4-4DF9E8CB6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72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D0EC5C-9F6A-0621-AE0E-21598192E8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5FAC94-1DFA-A743-F46B-98B397110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240D9F-D6CE-B85C-4EFF-D97DA2574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844CF3-96FB-EB67-9C8F-19BF340EE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1147B0-4775-4C1F-880A-B92252E0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06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5A9AA-BFA2-B502-BA86-0F6BDBA75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D8A620-8BAC-436C-D7C9-749C4DCA0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4CA8E9-DADC-D29A-A1A2-DCA28AF05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593D6-3E80-482C-94D2-B86C78852AF1}" type="datetimeFigureOut">
              <a:rPr lang="ru-RU" smtClean="0"/>
              <a:pPr/>
              <a:t>11.04.2026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9EE01A-C923-F388-149E-30776C8D6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7B0D4A-AB5C-B9A7-AA68-C962A2DB8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B215D-A68E-4AE8-A19C-6CF21E019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01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36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452857-CE59-8BC8-29BD-2EE98C28D5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2"/>
            <a:ext cx="1218902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CB0400-F711-43F7-76CA-322C23E9E401}"/>
              </a:ext>
            </a:extLst>
          </p:cNvPr>
          <p:cNvSpPr txBox="1"/>
          <p:nvPr/>
        </p:nvSpPr>
        <p:spPr>
          <a:xfrm>
            <a:off x="4617663" y="322217"/>
            <a:ext cx="7008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Волонтерский проект                                  </a:t>
            </a:r>
            <a:r>
              <a:rPr lang="ru-RU" sz="8000" dirty="0">
                <a:solidFill>
                  <a:srgbClr val="FF0000"/>
                </a:solidFill>
                <a:latin typeface="Monotype Corsiva" panose="03010101010201010101" pitchFamily="66" charset="0"/>
              </a:rPr>
              <a:t>«Тепло души</a:t>
            </a:r>
            <a:r>
              <a:rPr lang="ru-RU" sz="8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CC26E7-3A79-6193-85DF-AE85B1FB8916}"/>
              </a:ext>
            </a:extLst>
          </p:cNvPr>
          <p:cNvSpPr txBox="1"/>
          <p:nvPr/>
        </p:nvSpPr>
        <p:spPr>
          <a:xfrm>
            <a:off x="2272937" y="4040777"/>
            <a:ext cx="103594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FFFF"/>
                </a:solidFill>
                <a:latin typeface="Monotype Corsiva" panose="03010101010201010101" pitchFamily="66" charset="0"/>
              </a:rPr>
              <a:t>«Жить для людей, на том стоим</a:t>
            </a:r>
          </a:p>
          <a:p>
            <a:r>
              <a:rPr lang="ru-RU" sz="2800" dirty="0">
                <a:solidFill>
                  <a:srgbClr val="FFFFFF"/>
                </a:solidFill>
                <a:latin typeface="Monotype Corsiva" panose="03010101010201010101" pitchFamily="66" charset="0"/>
              </a:rPr>
              <a:t>Лишь так, а не иначе.</a:t>
            </a:r>
          </a:p>
          <a:p>
            <a:r>
              <a:rPr lang="ru-RU" sz="2800" dirty="0">
                <a:solidFill>
                  <a:srgbClr val="FFFFFF"/>
                </a:solidFill>
                <a:latin typeface="Monotype Corsiva" panose="03010101010201010101" pitchFamily="66" charset="0"/>
              </a:rPr>
              <a:t>Чем больше людям отдаем,</a:t>
            </a:r>
          </a:p>
          <a:p>
            <a:r>
              <a:rPr lang="ru-RU" sz="2800" dirty="0">
                <a:solidFill>
                  <a:srgbClr val="FFFFFF"/>
                </a:solidFill>
                <a:latin typeface="Monotype Corsiva" panose="03010101010201010101" pitchFamily="66" charset="0"/>
              </a:rPr>
              <a:t>Становимся богаче»</a:t>
            </a:r>
          </a:p>
          <a:p>
            <a:r>
              <a:rPr lang="ru-RU" sz="2800" dirty="0" err="1">
                <a:solidFill>
                  <a:srgbClr val="FFFFFF"/>
                </a:solidFill>
                <a:latin typeface="Monotype Corsiva" panose="03010101010201010101" pitchFamily="66" charset="0"/>
              </a:rPr>
              <a:t>А.И.Плотников</a:t>
            </a:r>
            <a:endParaRPr lang="ru-RU" sz="2800" dirty="0">
              <a:solidFill>
                <a:srgbClr val="FFFFFF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6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Экскурсии для жителей детских домов – и домов - интернатов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25671"/>
            <a:ext cx="3531657" cy="264874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408" y="1690688"/>
            <a:ext cx="3633211" cy="23536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09" y="3963003"/>
            <a:ext cx="4501428" cy="29870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326" y="1625671"/>
            <a:ext cx="3894501" cy="4244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3" y="3756576"/>
            <a:ext cx="4257964" cy="31934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871" y="4502905"/>
            <a:ext cx="2721409" cy="204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Посещение паллиативных палат социальных учреждений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3" y="1781847"/>
            <a:ext cx="3190586" cy="42541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431" y="172795"/>
            <a:ext cx="1943944" cy="37361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85" y="1510601"/>
            <a:ext cx="3061277" cy="40817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396" y="1597962"/>
            <a:ext cx="3282259" cy="2969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810" y="3908904"/>
            <a:ext cx="1826565" cy="29234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738" y="3908904"/>
            <a:ext cx="2077517" cy="276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3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Посещение жителей домов – интернатов находящихся в стационарах больниц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05" y="1690688"/>
            <a:ext cx="3024332" cy="40324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506" y="1690688"/>
            <a:ext cx="3190912" cy="42545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767" y="1690688"/>
            <a:ext cx="4701309" cy="35259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765" y="4024795"/>
            <a:ext cx="2059708" cy="274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7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Операция «Паучки» совместно с жителями дома - интерната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640" y="957478"/>
            <a:ext cx="2926773" cy="39023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013" y="1027906"/>
            <a:ext cx="3273714" cy="43649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7" y="1800320"/>
            <a:ext cx="2774950" cy="36999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005" y="4011264"/>
            <a:ext cx="3684249" cy="27631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018" y="1597891"/>
            <a:ext cx="3848485" cy="28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в святых таинствах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98" y="1373125"/>
            <a:ext cx="3119374" cy="41548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453" y="2282905"/>
            <a:ext cx="5273693" cy="30261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92" y="1373125"/>
            <a:ext cx="2788700" cy="428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Посильная помощь монастырям и храмам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77" y="1599444"/>
            <a:ext cx="3693369" cy="49168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254" y="1403926"/>
            <a:ext cx="5301673" cy="39762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958" y="1403926"/>
            <a:ext cx="3403023" cy="4537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710" y="3955472"/>
            <a:ext cx="2139290" cy="284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 помощи </a:t>
            </a:r>
            <a:r>
              <a:rPr lang="ru-RU" dirty="0" err="1" smtClean="0"/>
              <a:t>нуждающимся,выезд</a:t>
            </a:r>
            <a:r>
              <a:rPr lang="ru-RU" dirty="0" smtClean="0"/>
              <a:t> врача </a:t>
            </a:r>
            <a:r>
              <a:rPr lang="ru-RU" dirty="0" err="1" smtClean="0"/>
              <a:t>подолога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95" y="1587886"/>
            <a:ext cx="3218295" cy="42910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019" y="1066799"/>
            <a:ext cx="5172364" cy="38792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83" y="4137891"/>
            <a:ext cx="2107913" cy="28713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845" y="1219199"/>
            <a:ext cx="2795155" cy="37268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904" y="4061884"/>
            <a:ext cx="2313132" cy="30841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576" y="4387272"/>
            <a:ext cx="3084945" cy="231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33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B17E-159F-3CEE-8E33-F29593A37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A4BD3D-81F9-D29C-F287-05524C6EE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" y="0"/>
            <a:ext cx="1218570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39BD48-8A9F-85DC-0137-010FA47C1E35}"/>
              </a:ext>
            </a:extLst>
          </p:cNvPr>
          <p:cNvSpPr txBox="1"/>
          <p:nvPr/>
        </p:nvSpPr>
        <p:spPr>
          <a:xfrm>
            <a:off x="5841966" y="706910"/>
            <a:ext cx="65223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Проекту «Тепло </a:t>
            </a: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души» </a:t>
            </a:r>
          </a:p>
          <a:p>
            <a:pPr algn="ctr"/>
            <a:r>
              <a:rPr lang="ru-RU" sz="4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 этом году </a:t>
            </a:r>
            <a:r>
              <a:rPr lang="ru-RU" sz="4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22года</a:t>
            </a:r>
            <a:endParaRPr lang="ru-RU" sz="48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18876A8-09CA-6698-40BB-8C4A1B187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2" y="952107"/>
            <a:ext cx="5832051" cy="4374039"/>
          </a:xfrm>
          <a:prstGeom prst="rect">
            <a:avLst/>
          </a:prstGeom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044F03-500C-5758-E8C1-361953639F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271" y="2276570"/>
            <a:ext cx="5827196" cy="4374039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394619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816DD-F0E1-6F33-DD36-8D0355809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202636-43C0-78C9-A848-AF6E163A4138}"/>
              </a:ext>
            </a:extLst>
          </p:cNvPr>
          <p:cNvSpPr txBox="1"/>
          <p:nvPr/>
        </p:nvSpPr>
        <p:spPr>
          <a:xfrm>
            <a:off x="5141835" y="201497"/>
            <a:ext cx="7047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Я Ольга Пирогова руководитель проекта.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Являюсь членом Союза литераторов России,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ведущей мероприятий, социальным участковым, волонтером и многодетной мамой</a:t>
            </a:r>
            <a:r>
              <a:rPr lang="ru-RU" sz="2400" i="1" dirty="0" smtClean="0"/>
              <a:t> </a:t>
            </a:r>
            <a:endParaRPr lang="ru-RU" sz="2400" i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2C3522-0A51-E6DB-76EB-43E0309C5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65" y="201497"/>
            <a:ext cx="4841254" cy="645500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954BF0-143A-3041-CF79-2DAB42A643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450" y="2988297"/>
            <a:ext cx="4890939" cy="366820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630132-2637-D5D1-1D02-75D65411393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65105" y="2668545"/>
            <a:ext cx="2975030" cy="398795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41778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6951" y="358924"/>
            <a:ext cx="553767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Мой проект работает с разными волонтерскими проектами - с командой «</a:t>
            </a:r>
            <a:r>
              <a:rPr lang="ru-RU" dirty="0" err="1" smtClean="0">
                <a:solidFill>
                  <a:srgbClr val="FF0000"/>
                </a:solidFill>
              </a:rPr>
              <a:t>ZOV_Арзамас</a:t>
            </a:r>
            <a:r>
              <a:rPr lang="ru-RU" dirty="0" smtClean="0">
                <a:solidFill>
                  <a:srgbClr val="FF0000"/>
                </a:solidFill>
              </a:rPr>
              <a:t>», выступаю в благотворительных концертах в поддержку наших бойцов на СВО. Постоянно работаю с организацией «СНАМИ», посещает детей и молодежь с ограниченными возможностями здоровья. Участвую в   различных фестивалях, конкурсах, которые проходят на территории </a:t>
            </a:r>
            <a:r>
              <a:rPr lang="ru-RU" dirty="0" err="1" smtClean="0">
                <a:solidFill>
                  <a:srgbClr val="FF0000"/>
                </a:solidFill>
              </a:rPr>
              <a:t>Арзамасского</a:t>
            </a:r>
            <a:r>
              <a:rPr lang="ru-RU" dirty="0" smtClean="0">
                <a:solidFill>
                  <a:srgbClr val="FF0000"/>
                </a:solidFill>
              </a:rPr>
              <a:t> округа и за его пределами.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5844" name="Picture 4" descr="https://sun9-26.userapi.com/impg/cLKRD-e-mab4gTW9ztYU6esS4oUgurpRItidTA/RyQp5GoUylU.jpg?size=2560x1691&amp;quality=95&amp;sign=d98103bc2fd34d4acbdb288424a47b16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1366" y="299103"/>
            <a:ext cx="3129063" cy="3119216"/>
          </a:xfrm>
          <a:prstGeom prst="rect">
            <a:avLst/>
          </a:prstGeom>
          <a:noFill/>
        </p:spPr>
      </p:pic>
      <p:pic>
        <p:nvPicPr>
          <p:cNvPr id="35846" name="Picture 6" descr="https://sun9-69.userapi.com/impg/HQLaYH5WTRu_LGDwV_6M8187fXqvAyk-Mqb4fw/D6czYTGIcBE.jpg?size=2560x1707&amp;quality=95&amp;sign=e08ea0e2434d58296bd51f18fb3cdeb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8132" y="3777240"/>
            <a:ext cx="3421049" cy="2836285"/>
          </a:xfrm>
          <a:prstGeom prst="rect">
            <a:avLst/>
          </a:prstGeom>
          <a:noFill/>
        </p:spPr>
      </p:pic>
      <p:pic>
        <p:nvPicPr>
          <p:cNvPr id="35850" name="Picture 10" descr="https://sun9-17.userapi.com/impg/wmUTedhpIDY7NW97gVXsSr9zk4c2-bG7hysBIA/p1zfRHXbG58.jpg?size=2560x1920&amp;quality=95&amp;sign=c9008747a6978f680e59597b099fc651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8535" y="3102123"/>
            <a:ext cx="2777383" cy="3135957"/>
          </a:xfrm>
          <a:prstGeom prst="rect">
            <a:avLst/>
          </a:prstGeom>
          <a:noFill/>
        </p:spPr>
      </p:pic>
      <p:pic>
        <p:nvPicPr>
          <p:cNvPr id="35852" name="Picture 12" descr="https://sun9-22.userapi.com/impg/eg2Y50ycxRK1muRIck0faokJBx2QBRTBOiVb1A/JS6CX5mqWq4.jpg?size=2560x2560&amp;quality=95&amp;sign=a4b8b8ceea4541fbdf40d65dade0aa2f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449" y="2922661"/>
            <a:ext cx="3352067" cy="3119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er\Downloads\YqNLp2eVi3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3347" y="273466"/>
            <a:ext cx="3170277" cy="3042300"/>
          </a:xfrm>
          <a:prstGeom prst="rect">
            <a:avLst/>
          </a:prstGeom>
          <a:noFill/>
        </p:spPr>
      </p:pic>
      <p:pic>
        <p:nvPicPr>
          <p:cNvPr id="37891" name="Picture 3" descr="C:\Users\User\Downloads\PcPICfhpS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38930" y="3700329"/>
            <a:ext cx="2285106" cy="2968174"/>
          </a:xfrm>
          <a:prstGeom prst="rect">
            <a:avLst/>
          </a:prstGeom>
          <a:noFill/>
        </p:spPr>
      </p:pic>
      <p:pic>
        <p:nvPicPr>
          <p:cNvPr id="37892" name="Picture 4" descr="C:\Users\User\Downloads\mNnHWmAU2K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6964" y="3726309"/>
            <a:ext cx="2157773" cy="3003505"/>
          </a:xfrm>
          <a:prstGeom prst="rect">
            <a:avLst/>
          </a:prstGeom>
          <a:noFill/>
        </p:spPr>
      </p:pic>
      <p:pic>
        <p:nvPicPr>
          <p:cNvPr id="37894" name="Picture 6" descr="https://sun9-23.userapi.com/impg/k64Kis9CoaVvtbmV02z3Q-M5Qj4V4lUupanV_Q/kmqaQJi8aUc.jpg?size=1311x1193&amp;quality=95&amp;sign=7bf2ae7f548fdd81b6a7371bb4045e97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68696"/>
            <a:ext cx="2995292" cy="2435550"/>
          </a:xfrm>
          <a:prstGeom prst="rect">
            <a:avLst/>
          </a:prstGeom>
          <a:noFill/>
        </p:spPr>
      </p:pic>
      <p:pic>
        <p:nvPicPr>
          <p:cNvPr id="37898" name="Picture 10" descr="https://sun9-19.userapi.com/impg/JrkC2ZD0oEBbYxVIzuXesdfGfi3jRiqIYO4BNw/lIdJISN7Zgk.jpg?size=1500x2000&amp;quality=95&amp;sign=f3a8d9b857ccfd4743115917c891387b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1799" y="190936"/>
            <a:ext cx="2140844" cy="321195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067940" y="205099"/>
            <a:ext cx="48454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этом году проект «Тепло души « стал победителем в конкурсе организованным Главным Управлением ЗАГС Нижегородской области : «Лучший </a:t>
            </a:r>
            <a:r>
              <a:rPr lang="ru-RU" dirty="0" err="1" smtClean="0"/>
              <a:t>проект.Лучшая</a:t>
            </a:r>
            <a:r>
              <a:rPr lang="ru-RU" dirty="0" smtClean="0"/>
              <a:t> идея». Руководитель проекта стал победителем в конкурсе  - Лучший доброволец Нижегородской области» в номинации – Лучший доброволец Социальной сферы», а также грамотой губернатора Нижегородской области </a:t>
            </a:r>
            <a:endParaRPr lang="ru-RU" dirty="0"/>
          </a:p>
        </p:txBody>
      </p:sp>
      <p:pic>
        <p:nvPicPr>
          <p:cNvPr id="37900" name="Picture 12" descr="https://sun9-29.userapi.com/impg/H2YAFGu9JxMD0ebvCMBzo9BFA-r8VlqTOatXXQ/CpiDafUG3_c.jpg?size=1080x880&amp;quality=95&amp;sign=d26c6cb7550bbff064be07faa51a6cb6&amp;type=alb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1585" y="3081023"/>
            <a:ext cx="3777241" cy="3576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C80B33-F856-8ADD-50DD-7631D5564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589" y="0"/>
            <a:ext cx="537742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C77268-F680-D3FD-662D-FE223491C5D2}"/>
              </a:ext>
            </a:extLst>
          </p:cNvPr>
          <p:cNvSpPr txBox="1"/>
          <p:nvPr/>
        </p:nvSpPr>
        <p:spPr>
          <a:xfrm>
            <a:off x="0" y="0"/>
            <a:ext cx="119060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Дома престарелых, социальные центры, дети - инвалиды, пожилые, маломобильные граждане на дому </a:t>
            </a: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– это мои дорогие друзья, которые  нуждаются  </a:t>
            </a:r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в поддержке и добром слове.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745769-36B0-FC02-BBF8-93E128B3DB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13" y="1512606"/>
            <a:ext cx="4459752" cy="5010742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AD720A-B4FE-EB80-E42B-3142E91051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92" y="1469877"/>
            <a:ext cx="6737962" cy="5053471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292922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FDCD0-24AB-DFEB-08A3-F249258C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9A2E75-B670-70DC-D288-BDBCAC978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840" y="-478565"/>
            <a:ext cx="1218570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127DD6-5EB5-9A99-0561-BC82B2366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42" y="207391"/>
            <a:ext cx="4083422" cy="2721218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A1E4B3-BBCE-D487-1E35-33A9C07B74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42" y="3412342"/>
            <a:ext cx="4067622" cy="305071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4F14E6-6646-C5AF-52E2-E9D620E522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09" y="3412342"/>
            <a:ext cx="4067622" cy="305071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EEF83A-D073-60AD-9754-67BA4E02E6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377" y="2055763"/>
            <a:ext cx="2657604" cy="442251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8" name="Прямоугольник 7"/>
          <p:cNvSpPr/>
          <p:nvPr/>
        </p:nvSpPr>
        <p:spPr>
          <a:xfrm>
            <a:off x="5640223" y="572567"/>
            <a:ext cx="5024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77099" y="435836"/>
            <a:ext cx="6289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</a:rPr>
              <a:t>Проект «Тепло души» побывал в каждом поселении МКУ «</a:t>
            </a:r>
            <a:r>
              <a:rPr lang="ru-RU" sz="3200" i="1" dirty="0" err="1" smtClean="0">
                <a:solidFill>
                  <a:srgbClr val="FF0000"/>
                </a:solidFill>
              </a:rPr>
              <a:t>Абрамово</a:t>
            </a:r>
            <a:r>
              <a:rPr lang="ru-RU" sz="3200" i="1" dirty="0" smtClean="0">
                <a:solidFill>
                  <a:srgbClr val="FF0000"/>
                </a:solidFill>
              </a:rPr>
              <a:t>»и за его пределами</a:t>
            </a:r>
            <a:endParaRPr lang="ru-RU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4C139F-7872-CCE9-32D7-54D957F466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" y="0"/>
            <a:ext cx="1218570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38CF30-197F-50EC-383B-FECC4F5CEE89}"/>
              </a:ext>
            </a:extLst>
          </p:cNvPr>
          <p:cNvSpPr txBox="1"/>
          <p:nvPr/>
        </p:nvSpPr>
        <p:spPr>
          <a:xfrm>
            <a:off x="708581" y="0"/>
            <a:ext cx="10774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Задача проекта - оказать социальную помощь и психологическую поддержку немобильным людям, организовать досуг и подарить тепло души.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13557A-67AB-5F9C-35BD-33ADEE101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22" y="954107"/>
            <a:ext cx="3660742" cy="274555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3246F7-BA24-1F09-DC00-E792575B76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87" y="3906053"/>
            <a:ext cx="3660742" cy="274555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37DF26-E536-02F8-61F8-133E38D64B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32" y="3906053"/>
            <a:ext cx="3737728" cy="280329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3AF94DD-B7C9-A377-EC7F-79135383E0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632" y="954109"/>
            <a:ext cx="3737728" cy="280329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0D90DE-31C2-41B5-3AB8-E805DF8FA7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528" y="943484"/>
            <a:ext cx="3660742" cy="274555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6F9D0E-9576-D4E6-A42A-4992A77E21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173" y="3871872"/>
            <a:ext cx="3660741" cy="274555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382916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F07F78-1EDA-05BF-8C00-2AEBF08B84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" y="0"/>
            <a:ext cx="1218570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EEBFB7-A278-C540-F759-DA7B261CA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02" y="3951180"/>
            <a:ext cx="3594755" cy="269606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BBF4BA2-7751-EB00-BBA6-7992C9F2D3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86" y="3951180"/>
            <a:ext cx="3594755" cy="269606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50C749-09E9-9D9C-F848-B256B977C1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70" y="1331799"/>
            <a:ext cx="3277386" cy="2458039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983200C-8350-3763-24F8-4A19F34AE7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106" y="1358397"/>
            <a:ext cx="3277386" cy="245804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9FB0A54-53A5-ECD7-3DCA-EF49DC2FE6D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42643" y="1331800"/>
            <a:ext cx="3801792" cy="531544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0" name="Прямоугольник 9"/>
          <p:cNvSpPr/>
          <p:nvPr/>
        </p:nvSpPr>
        <p:spPr>
          <a:xfrm>
            <a:off x="3048000" y="282011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Мой проект сотрудничает с центром «Отрада и Утешение» при благочинии </a:t>
            </a:r>
            <a:r>
              <a:rPr lang="ru-RU" i="1" dirty="0" err="1" smtClean="0">
                <a:solidFill>
                  <a:srgbClr val="FF0000"/>
                </a:solidFill>
              </a:rPr>
              <a:t>г.о.г.Арзамас</a:t>
            </a:r>
            <a:r>
              <a:rPr lang="ru-RU" i="1" dirty="0" smtClean="0">
                <a:solidFill>
                  <a:srgbClr val="FF0000"/>
                </a:solidFill>
              </a:rPr>
              <a:t> и </a:t>
            </a:r>
            <a:r>
              <a:rPr lang="ru-RU" i="1" dirty="0" err="1" smtClean="0">
                <a:solidFill>
                  <a:srgbClr val="FF0000"/>
                </a:solidFill>
              </a:rPr>
              <a:t>Арзамасского</a:t>
            </a:r>
            <a:r>
              <a:rPr lang="ru-RU" i="1" dirty="0" smtClean="0">
                <a:solidFill>
                  <a:srgbClr val="FF0000"/>
                </a:solidFill>
              </a:rPr>
              <a:t> района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15DEE-F1D5-73F6-DD23-A8F25D30C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213931-1FCD-4927-FE68-D60D9612E2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261" y="1076770"/>
            <a:ext cx="3308714" cy="25039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BADB97-DE37-AF34-681A-5D9B64DAC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25" y="1038949"/>
            <a:ext cx="3500486" cy="262536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850147-5816-F15B-A279-47A42717F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29" y="4018688"/>
            <a:ext cx="3500487" cy="262536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356359-20F6-6595-3C9B-15B87F2C5F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694" y="3979803"/>
            <a:ext cx="3604183" cy="270313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372882-669C-1BD6-F021-7E7B8B6708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594" y="1020919"/>
            <a:ext cx="3604181" cy="270313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3A83DE5-45A8-EA01-2714-ED0BD6EB82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764" y="4011424"/>
            <a:ext cx="3604182" cy="270313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4338" name="Picture 2" descr="https://sun9-44.userapi.com/impg/2TJpXZMgS-jOVBjwcjVKWLXMflCMPUxrHS43JA/K3rIVkj8ka4.jpg?size=1620x2160&amp;quality=95&amp;sign=1c59c0020d684f1d35fb861f67d90443&amp;type=albu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41130" y="1250250"/>
            <a:ext cx="2950983" cy="227916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72568" y="196553"/>
            <a:ext cx="111608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FF0000"/>
                </a:solidFill>
              </a:rPr>
              <a:t>С каждым годом территория проекта расширяется:  Выезды в  детские дома, поддержка людей, которые оказались зависимыми от вредных привычек, посещение тружеников тыла и вдов участников Великой Отечественной войны на дому, выступления перед пациентами стационара </a:t>
            </a:r>
            <a:r>
              <a:rPr lang="ru-RU" sz="1400" i="1" dirty="0" err="1" smtClean="0">
                <a:solidFill>
                  <a:srgbClr val="FF0000"/>
                </a:solidFill>
              </a:rPr>
              <a:t>Абрамовской</a:t>
            </a:r>
            <a:r>
              <a:rPr lang="ru-RU" sz="1400" i="1" dirty="0" smtClean="0">
                <a:solidFill>
                  <a:srgbClr val="FF0000"/>
                </a:solidFill>
              </a:rPr>
              <a:t> участковой больницы, паллиативной палаты и многих домов – интернатов</a:t>
            </a:r>
            <a:endParaRPr lang="ru-RU" sz="1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0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A6105-079D-4024-787C-C136AC949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E9D13E-8D17-8A44-8FF4-A328FF9D9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" y="0"/>
            <a:ext cx="1218570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D32C58-716D-7346-D7DA-0E9FC28CC24B}"/>
              </a:ext>
            </a:extLst>
          </p:cNvPr>
          <p:cNvSpPr txBox="1"/>
          <p:nvPr/>
        </p:nvSpPr>
        <p:spPr>
          <a:xfrm>
            <a:off x="94269" y="246681"/>
            <a:ext cx="121888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anose="03010101010201010101" pitchFamily="66" charset="0"/>
              </a:rPr>
              <a:t>Прикоснувшись к чему-то хорошему и доброму, нас тянет прикоснуться ещё и ещё раз... в этом и состоит магнетизм нашей жизни... Наша самая большая сила – Тепло души.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950B20-9B68-0BCC-8D57-4BE402378A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" y="1454844"/>
            <a:ext cx="3789935" cy="505324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C43DDE-348D-1CA1-8C1C-93E8E06107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266" y="1454843"/>
            <a:ext cx="3795467" cy="5053248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F98D88-BA25-1602-3D97-03F7C2F702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792" y="1451156"/>
            <a:ext cx="3795467" cy="506062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21560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9BC1E-4283-5223-F830-E36F8685F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25A801-50C1-B5D6-BAB5-BE1E5CB869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D0EC70-66EF-BCF3-1B1B-CC757A4ECF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417" y="3789634"/>
            <a:ext cx="3805204" cy="285390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2109FA-A662-6175-7904-44AC774621D4}"/>
              </a:ext>
            </a:extLst>
          </p:cNvPr>
          <p:cNvSpPr txBox="1"/>
          <p:nvPr/>
        </p:nvSpPr>
        <p:spPr>
          <a:xfrm>
            <a:off x="1508289" y="19272"/>
            <a:ext cx="6212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«Тепло души»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A8C661-6BBD-3016-3F03-0A001AF8DF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40" y="214462"/>
            <a:ext cx="4821808" cy="6429076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F7165A-DC76-82B3-0B98-578414FFA5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614" y="1183270"/>
            <a:ext cx="3277372" cy="2458029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2114570-70FC-B1FE-733E-BD38A286682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0242" y="1183270"/>
            <a:ext cx="3263651" cy="2458029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607450-4713-7494-F200-90B117090FD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0757" y="3806160"/>
            <a:ext cx="2302622" cy="285390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41376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FD9B8-C570-04C0-56FA-71240152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8C24DE-21B6-472D-84DE-6266BB0BE6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172D08-B819-5171-C8A9-CD101B29B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5" y="394709"/>
            <a:ext cx="3761395" cy="28210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0E9CD0-8B6E-0673-49C4-E3F27A2EF735}"/>
              </a:ext>
            </a:extLst>
          </p:cNvPr>
          <p:cNvSpPr txBox="1"/>
          <p:nvPr/>
        </p:nvSpPr>
        <p:spPr>
          <a:xfrm>
            <a:off x="7877570" y="268739"/>
            <a:ext cx="48548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«Тепло души»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7C2F44-2677-9084-7A87-FF42DB3950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74" y="3500394"/>
            <a:ext cx="3854639" cy="28909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4A47D3-119B-BBEB-E3F6-FB7C7BED04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96" y="3500392"/>
            <a:ext cx="3854640" cy="289098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EDD977-78F3-6C44-1A04-AB05D840E7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77" y="1438802"/>
            <a:ext cx="3717222" cy="49490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F6BA1F-53D3-39E8-2425-20367C4A86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52" y="394709"/>
            <a:ext cx="3617818" cy="278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46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898DB-B2FE-3198-23BB-05A13410C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46781B-7929-E8E8-16DD-477F13D866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C2C15B-94F7-184A-BEC9-9A0F9BD80B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15" y="170996"/>
            <a:ext cx="4342614" cy="651844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6248D0-B69A-FAC4-22EA-D10B3BCAAE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29" y="168556"/>
            <a:ext cx="4600556" cy="652088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16060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E6F00-49B0-062D-8A85-54208E75D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38CEB4-7176-60ED-3EEF-140C0261A5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" y="0"/>
            <a:ext cx="1218570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9B6954-00D5-8CCA-6A80-3724AF9D13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6" y="629206"/>
            <a:ext cx="3956402" cy="559958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0B20BE-EEBD-7183-DB60-AC1CB3F991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732" y="629206"/>
            <a:ext cx="3956402" cy="559958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59C609-C087-FF01-C0B4-86BA22424A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799" y="607994"/>
            <a:ext cx="3956402" cy="559958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323861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FD80-5EA0-3763-FF34-4157EFA2B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2E13A6-E13B-E80B-86AE-4FC0178FEF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8E57E7-8CD4-4663-A9DD-4B5EE92371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0" y="704652"/>
            <a:ext cx="3799872" cy="544869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9E4760-DFC7-ED17-CA7C-FA3CB65D76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111" y="704652"/>
            <a:ext cx="3944179" cy="544869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9980E5-6145-0BEF-7EA5-9901CFA151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102" y="704652"/>
            <a:ext cx="3849788" cy="544869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36703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6093B-5176-4575-2015-43293132F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B55B0C-A268-1BCF-2C14-9FD4B95279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13FF10-556C-D1E2-97EE-00C7A519C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3" y="705297"/>
            <a:ext cx="3848876" cy="5447401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A3D627-3F02-2D5A-1700-6721093204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423" y="694036"/>
            <a:ext cx="3848876" cy="5447402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C72635-8A0E-3FF9-01E7-64F0D82A29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948" y="706768"/>
            <a:ext cx="3865623" cy="549799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74945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5E4D2-429E-1619-700D-A7659F2A8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BD7D9F-6F8B-4A11-93DE-8B9834C66B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BB7824-B874-4395-44CA-1B31D7E355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78" y="464907"/>
            <a:ext cx="7089902" cy="5928183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783CC6-A906-477D-E115-109D308BCA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097" y="397293"/>
            <a:ext cx="3810859" cy="5401559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286308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1B047-D8E1-C95B-5229-CB2A2231A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10F56D-CB77-9E9E-354B-74BF050F27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29BD1D-8E5A-851D-D25D-B6812C06CC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97113" y="-576421"/>
            <a:ext cx="4364612" cy="617733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1C6297-1B53-FBE0-6DAC-FFB074F31F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30275" y="1257087"/>
            <a:ext cx="4364612" cy="617733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418521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37B91-3078-4CEB-E1E0-68CF1A53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182D4B-D8D5-1B10-A7B3-73164F78A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702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F5AD3D-1057-9D45-DEE0-C17A7B857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28293" y="-762126"/>
            <a:ext cx="4487157" cy="635077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91AAE2-1C8B-2043-BC47-C5DD445BB9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78449" y="1388826"/>
            <a:ext cx="4383465" cy="6215519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12595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wnloads\vpG1ImWf4QQ_page-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0" y="188007"/>
            <a:ext cx="4076344" cy="6460621"/>
          </a:xfrm>
          <a:prstGeom prst="rect">
            <a:avLst/>
          </a:prstGeom>
          <a:noFill/>
        </p:spPr>
      </p:pic>
      <p:pic>
        <p:nvPicPr>
          <p:cNvPr id="2051" name="Picture 3" descr="C:\Users\User\Downloads\pVEBKKnYp_k_page-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1517" y="8061"/>
            <a:ext cx="5357960" cy="6791584"/>
          </a:xfrm>
          <a:prstGeom prst="rect">
            <a:avLst/>
          </a:prstGeom>
          <a:noFill/>
        </p:spPr>
      </p:pic>
      <p:pic>
        <p:nvPicPr>
          <p:cNvPr id="2052" name="Picture 4" descr="C:\Users\User\Downloads\20250331_151255_page-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9043" y="62091"/>
            <a:ext cx="4792957" cy="6795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wnloads\20250331_151141_page-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724" y="316225"/>
            <a:ext cx="4072906" cy="3736580"/>
          </a:xfrm>
          <a:prstGeom prst="rect">
            <a:avLst/>
          </a:prstGeom>
          <a:noFill/>
        </p:spPr>
      </p:pic>
      <p:pic>
        <p:nvPicPr>
          <p:cNvPr id="3076" name="Picture 4" descr="C:\Users\User\Downloads\11_page-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6131" y="178670"/>
            <a:ext cx="3857869" cy="5460130"/>
          </a:xfrm>
          <a:prstGeom prst="rect">
            <a:avLst/>
          </a:prstGeom>
          <a:noFill/>
        </p:spPr>
      </p:pic>
      <p:pic>
        <p:nvPicPr>
          <p:cNvPr id="3077" name="Picture 5" descr="C:\Users\User\Downloads\2_page-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1100" y="698500"/>
            <a:ext cx="4728026" cy="539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ser\Downloads\YB7zFclEdV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066" y="177806"/>
            <a:ext cx="3937007" cy="3789840"/>
          </a:xfrm>
          <a:prstGeom prst="rect">
            <a:avLst/>
          </a:prstGeom>
          <a:noFill/>
        </p:spPr>
      </p:pic>
      <p:pic>
        <p:nvPicPr>
          <p:cNvPr id="39939" name="Picture 3" descr="C:\Users\User\Downloads\WF-YmeHXJj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0800" y="282011"/>
            <a:ext cx="3425889" cy="3505982"/>
          </a:xfrm>
          <a:prstGeom prst="rect">
            <a:avLst/>
          </a:prstGeom>
          <a:noFill/>
        </p:spPr>
      </p:pic>
      <p:pic>
        <p:nvPicPr>
          <p:cNvPr id="39940" name="Picture 4" descr="C:\Users\User\Documents\Panasonic\MFS\Scan\20250404_1922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7363" y="267199"/>
            <a:ext cx="3226780" cy="4849062"/>
          </a:xfrm>
          <a:prstGeom prst="rect">
            <a:avLst/>
          </a:prstGeom>
          <a:noFill/>
        </p:spPr>
      </p:pic>
      <p:pic>
        <p:nvPicPr>
          <p:cNvPr id="39941" name="Picture 5" descr="C:\Users\User\Documents\Panasonic\MFS\Scan\20250404_1925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940" y="2338227"/>
            <a:ext cx="4778078" cy="4519773"/>
          </a:xfrm>
          <a:prstGeom prst="rect">
            <a:avLst/>
          </a:prstGeom>
          <a:noFill/>
        </p:spPr>
      </p:pic>
      <p:pic>
        <p:nvPicPr>
          <p:cNvPr id="39942" name="Picture 6" descr="C:\Users\User\Documents\Panasonic\MFS\Scan\20250404_1929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4313" y="2664586"/>
            <a:ext cx="2349203" cy="4015955"/>
          </a:xfrm>
          <a:prstGeom prst="rect">
            <a:avLst/>
          </a:prstGeom>
          <a:noFill/>
        </p:spPr>
      </p:pic>
      <p:pic>
        <p:nvPicPr>
          <p:cNvPr id="1030" name="Picture 6" descr="C:\Users\User\Downloads\UwAPC7Cp8kw_page-0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32388" y="3042305"/>
            <a:ext cx="2549242" cy="3069186"/>
          </a:xfrm>
          <a:prstGeom prst="rect">
            <a:avLst/>
          </a:prstGeom>
          <a:noFill/>
        </p:spPr>
      </p:pic>
      <p:pic>
        <p:nvPicPr>
          <p:cNvPr id="1031" name="Picture 7" descr="C:\Users\User\Downloads\HeTfzYagSv4_page-0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5969" y="965674"/>
            <a:ext cx="5083950" cy="3616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0A27A4-289E-EF90-0194-CB86E1B84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2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842F4E-3946-3FA8-6435-F23D6B43A577}"/>
              </a:ext>
            </a:extLst>
          </p:cNvPr>
          <p:cNvSpPr txBox="1"/>
          <p:nvPr/>
        </p:nvSpPr>
        <p:spPr>
          <a:xfrm>
            <a:off x="4355184" y="2187020"/>
            <a:ext cx="87386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Благодарю </a:t>
            </a:r>
            <a:endParaRPr lang="ru-RU" sz="9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r>
              <a:rPr lang="ru-RU" sz="9600" dirty="0">
                <a:solidFill>
                  <a:srgbClr val="FF0000"/>
                </a:solidFill>
                <a:latin typeface="Monotype Corsiva" panose="03010101010201010101" pitchFamily="66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6346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391</Words>
  <Application>Microsoft Office PowerPoint</Application>
  <PresentationFormat>Широкоэкранный</PresentationFormat>
  <Paragraphs>32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Monotype Corsiva</vt:lpstr>
      <vt:lpstr>Тема Office</vt:lpstr>
      <vt:lpstr>Презентация PowerPoint</vt:lpstr>
      <vt:lpstr>Экскурсии для жителей детских домов – и домов - интернатов</vt:lpstr>
      <vt:lpstr>Посещение паллиативных палат социальных учреждений</vt:lpstr>
      <vt:lpstr>Посещение жителей домов – интернатов находящихся в стационарах больниц </vt:lpstr>
      <vt:lpstr>Операция «Паучки» совместно с жителями дома - интерната</vt:lpstr>
      <vt:lpstr>Участие в святых таинствах</vt:lpstr>
      <vt:lpstr>Посильная помощь монастырям и храмам</vt:lpstr>
      <vt:lpstr>Сбор помощи нуждающимся,выезд врача подолога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79</cp:revision>
  <dcterms:created xsi:type="dcterms:W3CDTF">2025-04-04T08:59:40Z</dcterms:created>
  <dcterms:modified xsi:type="dcterms:W3CDTF">2026-04-11T10:48:08Z</dcterms:modified>
</cp:coreProperties>
</file>