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9" r:id="rId3"/>
    <p:sldId id="275" r:id="rId4"/>
    <p:sldId id="276" r:id="rId5"/>
    <p:sldId id="277" r:id="rId6"/>
    <p:sldId id="278" r:id="rId7"/>
    <p:sldId id="280" r:id="rId8"/>
    <p:sldId id="263" r:id="rId9"/>
    <p:sldId id="264" r:id="rId10"/>
    <p:sldId id="265" r:id="rId11"/>
    <p:sldId id="281" r:id="rId12"/>
    <p:sldId id="282" r:id="rId13"/>
    <p:sldId id="269" r:id="rId14"/>
    <p:sldId id="270" r:id="rId15"/>
    <p:sldId id="283" r:id="rId16"/>
    <p:sldId id="284" r:id="rId17"/>
    <p:sldId id="272" r:id="rId18"/>
    <p:sldId id="27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2" d="100"/>
          <a:sy n="102" d="100"/>
        </p:scale>
        <p:origin x="83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3C4E4A4C-4746-4E2B-A4DA-5D936A5C1DD7}" type="datetimeFigureOut">
              <a:rPr lang="ru-RU" smtClean="0"/>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12FA146-28EC-4257-A9B6-4509D6B82FD4}" type="slidenum">
              <a:rPr lang="ru-RU" smtClean="0"/>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en-US" dirty="0"/>
          </a:p>
        </p:txBody>
      </p:sp>
      <p:sp>
        <p:nvSpPr>
          <p:cNvPr id="4" name="Date Placeholder 3"/>
          <p:cNvSpPr>
            <a:spLocks noGrp="1"/>
          </p:cNvSpPr>
          <p:nvPr>
            <p:ph type="dt" sz="half" idx="10"/>
          </p:nvPr>
        </p:nvSpPr>
        <p:spPr/>
        <p:txBody>
          <a:bodyPr/>
          <a:lstStyle/>
          <a:p>
            <a:fld id="{3C4E4A4C-4746-4E2B-A4DA-5D936A5C1DD7}" type="datetimeFigureOut">
              <a:rPr lang="ru-RU" smtClean="0"/>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2FA146-28EC-4257-A9B6-4509D6B82FD4}" type="slidenum">
              <a:rPr lang="ru-RU" smtClean="0"/>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endParaRPr lang="ru-RU"/>
          </a:p>
        </p:txBody>
      </p:sp>
      <p:sp>
        <p:nvSpPr>
          <p:cNvPr id="4" name="Date Placeholder 3"/>
          <p:cNvSpPr>
            <a:spLocks noGrp="1"/>
          </p:cNvSpPr>
          <p:nvPr>
            <p:ph type="dt" sz="half" idx="10"/>
          </p:nvPr>
        </p:nvSpPr>
        <p:spPr/>
        <p:txBody>
          <a:bodyPr/>
          <a:lstStyle/>
          <a:p>
            <a:fld id="{3C4E4A4C-4746-4E2B-A4DA-5D936A5C1DD7}" type="datetimeFigureOut">
              <a:rPr lang="ru-RU" smtClean="0"/>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2FA146-28EC-4257-A9B6-4509D6B82FD4}" type="slidenum">
              <a:rPr lang="ru-RU" smtClean="0"/>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en-US" dirty="0"/>
          </a:p>
        </p:txBody>
      </p:sp>
      <p:sp>
        <p:nvSpPr>
          <p:cNvPr id="5" name="Date Placeholder 4"/>
          <p:cNvSpPr>
            <a:spLocks noGrp="1"/>
          </p:cNvSpPr>
          <p:nvPr>
            <p:ph type="dt" sz="half" idx="10"/>
          </p:nvPr>
        </p:nvSpPr>
        <p:spPr/>
        <p:txBody>
          <a:bodyPr/>
          <a:lstStyle/>
          <a:p>
            <a:fld id="{3C4E4A4C-4746-4E2B-A4DA-5D936A5C1DD7}"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12FA146-28EC-4257-A9B6-4509D6B82FD4}" type="slidenum">
              <a:rPr lang="ru-RU" smtClean="0"/>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endParaRPr lang="ru-RU"/>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endParaRPr lang="ru-RU"/>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en-US" dirty="0"/>
          </a:p>
        </p:txBody>
      </p:sp>
      <p:sp>
        <p:nvSpPr>
          <p:cNvPr id="7" name="Date Placeholder 6"/>
          <p:cNvSpPr>
            <a:spLocks noGrp="1"/>
          </p:cNvSpPr>
          <p:nvPr>
            <p:ph type="dt" sz="half" idx="10"/>
          </p:nvPr>
        </p:nvSpPr>
        <p:spPr/>
        <p:txBody>
          <a:bodyPr/>
          <a:lstStyle/>
          <a:p>
            <a:fld id="{3C4E4A4C-4746-4E2B-A4DA-5D936A5C1DD7}" type="datetimeFigureOut">
              <a:rPr lang="ru-RU" smtClean="0"/>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12FA146-28EC-4257-A9B6-4509D6B82FD4}" type="slidenum">
              <a:rPr lang="ru-RU" smtClean="0"/>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3C4E4A4C-4746-4E2B-A4DA-5D936A5C1DD7}" type="datetimeFigureOut">
              <a:rPr lang="ru-RU" smtClean="0"/>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12FA146-28EC-4257-A9B6-4509D6B82FD4}" type="slidenum">
              <a:rPr lang="ru-RU" smtClean="0"/>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4E4A4C-4746-4E2B-A4DA-5D936A5C1DD7}" type="datetimeFigureOut">
              <a:rPr lang="ru-RU" smtClean="0"/>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12FA146-28EC-4257-A9B6-4509D6B82FD4}" type="slidenum">
              <a:rPr lang="ru-RU" smtClean="0"/>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endParaRPr lang="ru-RU"/>
          </a:p>
        </p:txBody>
      </p:sp>
      <p:sp>
        <p:nvSpPr>
          <p:cNvPr id="5" name="Date Placeholder 4"/>
          <p:cNvSpPr>
            <a:spLocks noGrp="1"/>
          </p:cNvSpPr>
          <p:nvPr>
            <p:ph type="dt" sz="half" idx="10"/>
          </p:nvPr>
        </p:nvSpPr>
        <p:spPr/>
        <p:txBody>
          <a:bodyPr/>
          <a:lstStyle/>
          <a:p>
            <a:fld id="{3C4E4A4C-4746-4E2B-A4DA-5D936A5C1DD7}"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12FA146-28EC-4257-A9B6-4509D6B82FD4}" type="slidenum">
              <a:rPr lang="ru-RU" smtClean="0"/>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endParaRPr lang="ru-RU"/>
          </a:p>
        </p:txBody>
      </p:sp>
      <p:sp>
        <p:nvSpPr>
          <p:cNvPr id="5" name="Date Placeholder 4"/>
          <p:cNvSpPr>
            <a:spLocks noGrp="1"/>
          </p:cNvSpPr>
          <p:nvPr>
            <p:ph type="dt" sz="half" idx="10"/>
          </p:nvPr>
        </p:nvSpPr>
        <p:spPr/>
        <p:txBody>
          <a:bodyPr/>
          <a:lstStyle/>
          <a:p>
            <a:fld id="{3C4E4A4C-4746-4E2B-A4DA-5D936A5C1DD7}"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2FA146-28EC-4257-A9B6-4509D6B82FD4}" type="slidenum">
              <a:rPr lang="ru-RU" smtClean="0"/>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endParaRPr lang="ru-RU"/>
          </a:p>
        </p:txBody>
      </p:sp>
      <p:sp>
        <p:nvSpPr>
          <p:cNvPr id="4" name="Date Placeholder 3"/>
          <p:cNvSpPr>
            <a:spLocks noGrp="1"/>
          </p:cNvSpPr>
          <p:nvPr>
            <p:ph type="dt" sz="half" idx="10"/>
          </p:nvPr>
        </p:nvSpPr>
        <p:spPr/>
        <p:txBody>
          <a:bodyPr/>
          <a:lstStyle/>
          <a:p>
            <a:fld id="{3C4E4A4C-4746-4E2B-A4DA-5D936A5C1DD7}" type="datetimeFigureOut">
              <a:rPr lang="ru-RU" smtClean="0"/>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2FA146-28EC-4257-A9B6-4509D6B82FD4}" type="slidenum">
              <a:rPr lang="ru-RU" smtClean="0"/>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endParaRPr lang="ru-RU"/>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endParaRPr lang="ru-RU"/>
          </a:p>
        </p:txBody>
      </p:sp>
      <p:sp>
        <p:nvSpPr>
          <p:cNvPr id="4" name="Date Placeholder 3"/>
          <p:cNvSpPr>
            <a:spLocks noGrp="1"/>
          </p:cNvSpPr>
          <p:nvPr>
            <p:ph type="dt" sz="half" idx="10"/>
          </p:nvPr>
        </p:nvSpPr>
        <p:spPr/>
        <p:txBody>
          <a:bodyPr/>
          <a:lstStyle/>
          <a:p>
            <a:fld id="{3C4E4A4C-4746-4E2B-A4DA-5D936A5C1DD7}" type="datetimeFigureOut">
              <a:rPr lang="ru-RU" smtClean="0"/>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2FA146-28EC-4257-A9B6-4509D6B82FD4}" type="slidenum">
              <a:rPr lang="ru-RU" smtClean="0"/>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endParaRPr lang="en-US" sz="8000" baseline="0" dirty="0">
              <a:ln w="3175" cmpd="sng">
                <a:noFill/>
              </a:ln>
              <a:solidFill>
                <a:schemeClr val="accent1"/>
              </a:solidFill>
              <a:effectLst/>
              <a:latin typeface="Arial" panose="020B0604020202020204"/>
            </a:endParaRP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endParaRPr lang="en-US" sz="8000" baseline="0" dirty="0">
              <a:ln w="3175" cmpd="sng">
                <a:noFill/>
              </a:ln>
              <a:solidFill>
                <a:schemeClr val="accent1"/>
              </a:solidFill>
              <a:effectLst/>
              <a:latin typeface="Arial" panose="020B0604020202020204"/>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endParaRPr lang="ru-RU"/>
          </a:p>
        </p:txBody>
      </p:sp>
      <p:sp>
        <p:nvSpPr>
          <p:cNvPr id="5" name="Date Placeholder 4"/>
          <p:cNvSpPr>
            <a:spLocks noGrp="1"/>
          </p:cNvSpPr>
          <p:nvPr>
            <p:ph type="dt" sz="half" idx="10"/>
          </p:nvPr>
        </p:nvSpPr>
        <p:spPr/>
        <p:txBody>
          <a:bodyPr/>
          <a:lstStyle/>
          <a:p>
            <a:fld id="{3C4E4A4C-4746-4E2B-A4DA-5D936A5C1DD7}"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2FA146-28EC-4257-A9B6-4509D6B82FD4}" type="slidenum">
              <a:rPr lang="ru-RU" smtClean="0"/>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endParaRPr lang="ru-RU"/>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endParaRPr lang="ru-RU"/>
          </a:p>
        </p:txBody>
      </p:sp>
      <p:sp>
        <p:nvSpPr>
          <p:cNvPr id="5" name="Date Placeholder 4"/>
          <p:cNvSpPr>
            <a:spLocks noGrp="1"/>
          </p:cNvSpPr>
          <p:nvPr>
            <p:ph type="dt" sz="half" idx="10"/>
          </p:nvPr>
        </p:nvSpPr>
        <p:spPr/>
        <p:txBody>
          <a:bodyPr/>
          <a:lstStyle/>
          <a:p>
            <a:fld id="{3C4E4A4C-4746-4E2B-A4DA-5D936A5C1DD7}"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2FA146-28EC-4257-A9B6-4509D6B82FD4}" type="slidenum">
              <a:rPr lang="ru-RU" smtClean="0"/>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endParaRPr lang="en-US" sz="8000" baseline="0" dirty="0">
              <a:ln w="3175" cmpd="sng">
                <a:noFill/>
              </a:ln>
              <a:solidFill>
                <a:schemeClr val="accent1"/>
              </a:solidFill>
              <a:effectLst/>
              <a:latin typeface="Arial" panose="020B0604020202020204"/>
            </a:endParaRP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endParaRPr lang="en-US" sz="8000" baseline="0" dirty="0">
              <a:ln w="3175" cmpd="sng">
                <a:noFill/>
              </a:ln>
              <a:solidFill>
                <a:schemeClr val="accent1"/>
              </a:solidFill>
              <a:effectLst/>
              <a:latin typeface="Arial" panose="020B0604020202020204"/>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endParaRPr lang="ru-RU"/>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endParaRPr lang="ru-RU"/>
          </a:p>
        </p:txBody>
      </p:sp>
      <p:sp>
        <p:nvSpPr>
          <p:cNvPr id="5" name="Date Placeholder 4"/>
          <p:cNvSpPr>
            <a:spLocks noGrp="1"/>
          </p:cNvSpPr>
          <p:nvPr>
            <p:ph type="dt" sz="half" idx="10"/>
          </p:nvPr>
        </p:nvSpPr>
        <p:spPr/>
        <p:txBody>
          <a:bodyPr/>
          <a:lstStyle/>
          <a:p>
            <a:fld id="{3C4E4A4C-4746-4E2B-A4DA-5D936A5C1DD7}"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2FA146-28EC-4257-A9B6-4509D6B82FD4}" type="slidenum">
              <a:rPr lang="ru-RU" smtClean="0"/>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en-US" dirty="0"/>
          </a:p>
        </p:txBody>
      </p:sp>
      <p:sp>
        <p:nvSpPr>
          <p:cNvPr id="4" name="Date Placeholder 3"/>
          <p:cNvSpPr>
            <a:spLocks noGrp="1"/>
          </p:cNvSpPr>
          <p:nvPr>
            <p:ph type="dt" sz="half" idx="10"/>
          </p:nvPr>
        </p:nvSpPr>
        <p:spPr/>
        <p:txBody>
          <a:bodyPr/>
          <a:lstStyle/>
          <a:p>
            <a:fld id="{3C4E4A4C-4746-4E2B-A4DA-5D936A5C1DD7}" type="datetimeFigureOut">
              <a:rPr lang="ru-RU" smtClean="0"/>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2FA146-28EC-4257-A9B6-4509D6B82FD4}" type="slidenum">
              <a:rPr lang="ru-RU" smtClean="0"/>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en-US" dirty="0"/>
          </a:p>
        </p:txBody>
      </p:sp>
      <p:sp>
        <p:nvSpPr>
          <p:cNvPr id="4" name="Date Placeholder 3"/>
          <p:cNvSpPr>
            <a:spLocks noGrp="1"/>
          </p:cNvSpPr>
          <p:nvPr>
            <p:ph type="dt" sz="half" idx="10"/>
          </p:nvPr>
        </p:nvSpPr>
        <p:spPr/>
        <p:txBody>
          <a:bodyPr/>
          <a:lstStyle/>
          <a:p>
            <a:fld id="{3C4E4A4C-4746-4E2B-A4DA-5D936A5C1DD7}" type="datetimeFigureOut">
              <a:rPr lang="ru-RU" smtClean="0"/>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2FA146-28EC-4257-A9B6-4509D6B82FD4}" type="slidenum">
              <a:rPr lang="ru-RU" smtClean="0"/>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C4E4A4C-4746-4E2B-A4DA-5D936A5C1DD7}" type="datetimeFigureOut">
              <a:rPr lang="ru-RU" smtClean="0"/>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12FA146-28EC-4257-A9B6-4509D6B82FD4}" type="slidenum">
              <a:rPr lang="ru-RU" smtClean="0"/>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hyperlink" Target="mailto:mnogodetnyezapolyarya@yandex.r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8.xml"/><Relationship Id="rId4" Type="http://schemas.openxmlformats.org/officeDocument/2006/relationships/image" Target="../media/image5.jpeg"/><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1.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473710" y="954338"/>
            <a:ext cx="8915399" cy="2262781"/>
          </a:xfrm>
        </p:spPr>
        <p:txBody>
          <a:bodyPr>
            <a:normAutofit/>
          </a:bodyPr>
          <a:lstStyle/>
          <a:p>
            <a:pPr algn="ctr"/>
            <a:r>
              <a:rPr lang="ru-RU" dirty="0"/>
              <a:t>Маленькие путешествия</a:t>
            </a:r>
            <a:br>
              <a:rPr lang="ru-RU" dirty="0"/>
            </a:br>
            <a:r>
              <a:rPr lang="ru-RU" dirty="0"/>
              <a:t>Большой семьи</a:t>
            </a:r>
            <a:endParaRPr lang="ru-RU" dirty="0"/>
          </a:p>
        </p:txBody>
      </p:sp>
      <p:sp>
        <p:nvSpPr>
          <p:cNvPr id="3" name="Подзаголовок 2"/>
          <p:cNvSpPr>
            <a:spLocks noGrp="1"/>
          </p:cNvSpPr>
          <p:nvPr>
            <p:ph type="subTitle" idx="1"/>
          </p:nvPr>
        </p:nvSpPr>
        <p:spPr>
          <a:xfrm>
            <a:off x="1910876" y="4567437"/>
            <a:ext cx="8915399" cy="1126283"/>
          </a:xfrm>
        </p:spPr>
        <p:txBody>
          <a:bodyPr>
            <a:noAutofit/>
          </a:bodyPr>
          <a:lstStyle/>
          <a:p>
            <a:r>
              <a:rPr lang="ru-RU" sz="1200" dirty="0">
                <a:solidFill>
                  <a:schemeClr val="tx1"/>
                </a:solidFill>
                <a:ea typeface="Roboto" panose="02000000000000000000" pitchFamily="2" charset="0"/>
                <a:cs typeface="Roboto" panose="02000000000000000000" pitchFamily="2" charset="0"/>
              </a:rPr>
              <a:t>Город Мурманск</a:t>
            </a:r>
            <a:endParaRPr lang="ru-RU" sz="1200" dirty="0">
              <a:solidFill>
                <a:schemeClr val="tx1"/>
              </a:solidFill>
              <a:ea typeface="Roboto" panose="02000000000000000000" pitchFamily="2" charset="0"/>
              <a:cs typeface="Roboto" panose="02000000000000000000" pitchFamily="2" charset="0"/>
            </a:endParaRPr>
          </a:p>
          <a:p>
            <a:r>
              <a:rPr lang="ru-RU" sz="1200" i="0" dirty="0">
                <a:solidFill>
                  <a:schemeClr val="tx1"/>
                </a:solidFill>
                <a:effectLst/>
                <a:ea typeface="Roboto" panose="02000000000000000000" pitchFamily="2" charset="0"/>
                <a:cs typeface="Roboto" panose="02000000000000000000" pitchFamily="2" charset="0"/>
              </a:rPr>
              <a:t>Мурманская региональная общественная организация </a:t>
            </a:r>
            <a:endParaRPr lang="ru-RU" sz="1200" i="0" dirty="0">
              <a:solidFill>
                <a:schemeClr val="tx1"/>
              </a:solidFill>
              <a:effectLst/>
              <a:ea typeface="Roboto" panose="02000000000000000000" pitchFamily="2" charset="0"/>
              <a:cs typeface="Roboto" panose="02000000000000000000" pitchFamily="2" charset="0"/>
            </a:endParaRPr>
          </a:p>
          <a:p>
            <a:r>
              <a:rPr lang="ru-RU" sz="1200" i="0" dirty="0">
                <a:solidFill>
                  <a:schemeClr val="tx1"/>
                </a:solidFill>
                <a:effectLst/>
                <a:ea typeface="Roboto" panose="02000000000000000000" pitchFamily="2" charset="0"/>
                <a:cs typeface="Roboto" panose="02000000000000000000" pitchFamily="2" charset="0"/>
              </a:rPr>
              <a:t>поддержки многодетных семей "Многодетные Заполярья</a:t>
            </a:r>
            <a:r>
              <a:rPr lang="en-US" sz="1200" i="0" dirty="0">
                <a:solidFill>
                  <a:schemeClr val="tx1"/>
                </a:solidFill>
                <a:effectLst/>
                <a:ea typeface="Roboto" panose="02000000000000000000" pitchFamily="2" charset="0"/>
                <a:cs typeface="Roboto" panose="02000000000000000000" pitchFamily="2" charset="0"/>
              </a:rPr>
              <a:t>”</a:t>
            </a:r>
            <a:endParaRPr lang="en-US" sz="1200" i="0" dirty="0">
              <a:solidFill>
                <a:schemeClr val="tx1"/>
              </a:solidFill>
              <a:effectLst/>
              <a:ea typeface="Roboto" panose="02000000000000000000" pitchFamily="2" charset="0"/>
              <a:cs typeface="Roboto" panose="02000000000000000000" pitchFamily="2" charset="0"/>
            </a:endParaRPr>
          </a:p>
          <a:p>
            <a:r>
              <a:rPr lang="ru-RU" sz="1200" dirty="0" err="1">
                <a:solidFill>
                  <a:schemeClr val="tx1"/>
                </a:solidFill>
                <a:ea typeface="Roboto" panose="02000000000000000000" pitchFamily="2" charset="0"/>
                <a:cs typeface="Roboto" panose="02000000000000000000" pitchFamily="2" charset="0"/>
              </a:rPr>
              <a:t>Кануткина</a:t>
            </a:r>
            <a:r>
              <a:rPr lang="ru-RU" sz="1200" dirty="0">
                <a:solidFill>
                  <a:schemeClr val="tx1"/>
                </a:solidFill>
                <a:ea typeface="Roboto" panose="02000000000000000000" pitchFamily="2" charset="0"/>
                <a:cs typeface="Roboto" panose="02000000000000000000" pitchFamily="2" charset="0"/>
              </a:rPr>
              <a:t> Наталья Александровна</a:t>
            </a:r>
            <a:endParaRPr lang="ru-RU" sz="1200" dirty="0">
              <a:solidFill>
                <a:schemeClr val="tx1"/>
              </a:solidFill>
              <a:ea typeface="Roboto" panose="02000000000000000000" pitchFamily="2" charset="0"/>
              <a:cs typeface="Roboto" panose="02000000000000000000" pitchFamily="2" charset="0"/>
            </a:endParaRPr>
          </a:p>
          <a:p>
            <a:r>
              <a:rPr lang="ru-RU" sz="1200" i="0" dirty="0">
                <a:solidFill>
                  <a:schemeClr val="tx1"/>
                </a:solidFill>
                <a:effectLst/>
                <a:ea typeface="Roboto" panose="02000000000000000000" pitchFamily="2" charset="0"/>
                <a:cs typeface="Roboto" panose="02000000000000000000" pitchFamily="2" charset="0"/>
              </a:rPr>
              <a:t>+79113325975</a:t>
            </a:r>
            <a:endParaRPr lang="ru-RU" sz="1200" i="0" dirty="0">
              <a:solidFill>
                <a:schemeClr val="tx1"/>
              </a:solidFill>
              <a:effectLst/>
              <a:ea typeface="Roboto" panose="02000000000000000000" pitchFamily="2" charset="0"/>
              <a:cs typeface="Roboto" panose="02000000000000000000" pitchFamily="2" charset="0"/>
            </a:endParaRPr>
          </a:p>
          <a:p>
            <a:r>
              <a:rPr lang="ru-RU" sz="1200" i="0" strike="noStrike" dirty="0">
                <a:solidFill>
                  <a:schemeClr val="tx1"/>
                </a:solidFill>
                <a:effectLst/>
                <a:ea typeface="Roboto" panose="02000000000000000000" pitchFamily="2" charset="0"/>
                <a:cs typeface="Roboto" panose="02000000000000000000" pitchFamily="2" charset="0"/>
                <a:hlinkClick r:id="rId1"/>
              </a:rPr>
              <a:t>mnogodetnyezapolyarya@yandex.ru</a:t>
            </a:r>
            <a:endParaRPr lang="en-US" sz="1200" i="0" strike="noStrike" dirty="0">
              <a:solidFill>
                <a:schemeClr val="tx1"/>
              </a:solidFill>
              <a:effectLst/>
              <a:ea typeface="Roboto" panose="02000000000000000000" pitchFamily="2" charset="0"/>
              <a:cs typeface="Roboto" panose="02000000000000000000" pitchFamily="2" charset="0"/>
            </a:endParaRPr>
          </a:p>
          <a:p>
            <a:endParaRPr lang="ru-RU" sz="1200" dirty="0">
              <a:solidFill>
                <a:schemeClr val="tx1"/>
              </a:solidFill>
              <a:ea typeface="Roboto" panose="02000000000000000000" pitchFamily="2" charset="0"/>
              <a:cs typeface="Roboto" panose="02000000000000000000" pitchFamily="2"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67199" y="605256"/>
            <a:ext cx="8911687" cy="1280890"/>
          </a:xfrm>
        </p:spPr>
        <p:txBody>
          <a:bodyPr>
            <a:normAutofit/>
          </a:bodyPr>
          <a:lstStyle/>
          <a:p>
            <a:r>
              <a:rPr lang="ru-RU" dirty="0"/>
              <a:t>Проблемы, на решение которых направлена практика</a:t>
            </a:r>
            <a:endParaRPr lang="ru-RU" dirty="0"/>
          </a:p>
        </p:txBody>
      </p:sp>
      <p:sp>
        <p:nvSpPr>
          <p:cNvPr id="3" name="Объект 2"/>
          <p:cNvSpPr>
            <a:spLocks noGrp="1"/>
          </p:cNvSpPr>
          <p:nvPr>
            <p:ph idx="1"/>
          </p:nvPr>
        </p:nvSpPr>
        <p:spPr>
          <a:xfrm>
            <a:off x="2589212" y="2095892"/>
            <a:ext cx="8915400" cy="3777622"/>
          </a:xfrm>
        </p:spPr>
        <p:txBody>
          <a:bodyPr>
            <a:normAutofit/>
          </a:bodyPr>
          <a:lstStyle/>
          <a:p>
            <a:pPr marL="0" indent="0">
              <a:buNone/>
            </a:pPr>
            <a:r>
              <a:rPr lang="ru-RU" dirty="0"/>
              <a:t>Русский Север, наше Заполярье, является одним из удивительных мест России, где красота северной природы завораживает  и вдохновляет...</a:t>
            </a:r>
            <a:endParaRPr lang="ru-RU" dirty="0"/>
          </a:p>
          <a:p>
            <a:pPr marL="0" indent="0">
              <a:buNone/>
            </a:pPr>
            <a:r>
              <a:rPr lang="ru-RU" dirty="0"/>
              <a:t>А как мало мы знаем о своем родном крае, и как мало мы всей семьёй гуляем по тропам заповедников, в тишине любуемся красотой северного сияния и не замечаем всю красоту полярного дня, а ведь все это у нас рядом, здесь в Мурманске!</a:t>
            </a:r>
            <a:endParaRPr lang="ru-RU" dirty="0"/>
          </a:p>
          <a:p>
            <a:pPr marL="0" indent="0">
              <a:buNone/>
            </a:pPr>
            <a:r>
              <a:rPr lang="ru-RU" dirty="0"/>
              <a:t>Приглашаем многодетные семьи объединиться в одну дружную команду путешественников и создать свою карту путешествий для всей семьи под названием "Маленькие путешествия Большой семьи "</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70912" y="869207"/>
            <a:ext cx="8911687" cy="1280890"/>
          </a:xfrm>
        </p:spPr>
        <p:txBody>
          <a:bodyPr>
            <a:normAutofit/>
          </a:bodyPr>
          <a:lstStyle/>
          <a:p>
            <a:r>
              <a:rPr lang="ru-RU" dirty="0"/>
              <a:t>Краткое описание практики</a:t>
            </a:r>
            <a:endParaRPr lang="ru-RU" dirty="0"/>
          </a:p>
        </p:txBody>
      </p:sp>
      <p:sp>
        <p:nvSpPr>
          <p:cNvPr id="3" name="Объект 2"/>
          <p:cNvSpPr>
            <a:spLocks noGrp="1"/>
          </p:cNvSpPr>
          <p:nvPr>
            <p:ph idx="1"/>
          </p:nvPr>
        </p:nvSpPr>
        <p:spPr>
          <a:xfrm>
            <a:off x="2567199" y="1709393"/>
            <a:ext cx="8915400" cy="3777622"/>
          </a:xfrm>
        </p:spPr>
        <p:txBody>
          <a:bodyPr>
            <a:normAutofit fontScale="85000" lnSpcReduction="10000"/>
          </a:bodyPr>
          <a:lstStyle/>
          <a:p>
            <a:pPr marL="0" indent="0">
              <a:buNone/>
            </a:pPr>
            <a:r>
              <a:rPr lang="ru-RU" dirty="0"/>
              <a:t>Русский Север, наше Заполярье является одним из удивительных мест России, где красота северной природы завораживает  и вдохновляет...</a:t>
            </a:r>
            <a:endParaRPr lang="ru-RU" dirty="0"/>
          </a:p>
          <a:p>
            <a:pPr marL="0" indent="0">
              <a:buNone/>
            </a:pPr>
            <a:r>
              <a:rPr lang="ru-RU" dirty="0"/>
              <a:t>А как мало мы знаем о своем родном крае, и как мало мы всей семьёй гуляем по тропам заповедников, в тишине любуемся красотой северного сияния и не замечаем всю красоту полярного дня, а ведь все это у нас рядом, здесь в Мурманске!</a:t>
            </a:r>
            <a:endParaRPr lang="ru-RU" dirty="0"/>
          </a:p>
          <a:p>
            <a:pPr marL="0" indent="0">
              <a:buNone/>
            </a:pPr>
            <a:r>
              <a:rPr lang="ru-RU" dirty="0"/>
              <a:t>Приглашаем многодетные семьи объединиться в одну дружную команду путешественников и создать свою карту </a:t>
            </a:r>
            <a:r>
              <a:rPr lang="ru-RU" dirty="0" err="1"/>
              <a:t>путешествовий</a:t>
            </a:r>
            <a:r>
              <a:rPr lang="ru-RU" dirty="0"/>
              <a:t> для всей семьи под названием "Маленькие путешествия Большой семьи "</a:t>
            </a:r>
            <a:endParaRPr lang="ru-RU" dirty="0"/>
          </a:p>
          <a:p>
            <a:pPr marL="0" indent="0">
              <a:buNone/>
            </a:pPr>
            <a:r>
              <a:rPr lang="ru-RU" dirty="0"/>
              <a:t>Благодаря проекту семьи смогут больше узнать о родном крае и увидеть его красоты с другой стороны, познакомиться друг с другом, найти единомышленников или друзей, провести время на свежем воздухе  всей семьёй и отвлечься от каждодневной суеты в быту.</a:t>
            </a:r>
            <a:endParaRPr lang="ru-RU" dirty="0"/>
          </a:p>
          <a:p>
            <a:pPr marL="0" indent="0">
              <a:buNone/>
            </a:pPr>
            <a:r>
              <a:rPr lang="ru-RU" dirty="0"/>
              <a:t>По итогу каждого путешествия, мы совместно с многодетными семьями будем составлять карту, где можно проводить время большой семьёй, тем самым, привлекая другие семьи на маленькие путешествия по своему родному краю большой семьёй.</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70912" y="869207"/>
            <a:ext cx="8911687" cy="1280890"/>
          </a:xfrm>
        </p:spPr>
        <p:txBody>
          <a:bodyPr>
            <a:normAutofit fontScale="90000"/>
          </a:bodyPr>
          <a:lstStyle/>
          <a:p>
            <a:r>
              <a:rPr lang="ru-RU" dirty="0"/>
              <a:t>Дата старта практики</a:t>
            </a:r>
            <a:br>
              <a:rPr lang="ru-RU" dirty="0"/>
            </a:br>
            <a:r>
              <a:rPr lang="ru-RU" sz="2700" dirty="0">
                <a:solidFill>
                  <a:schemeClr val="tx1"/>
                </a:solidFill>
              </a:rPr>
              <a:t>июнь 2025</a:t>
            </a:r>
            <a:br>
              <a:rPr lang="ru-RU" dirty="0"/>
            </a:br>
            <a:br>
              <a:rPr lang="ru-RU" dirty="0"/>
            </a:br>
            <a:endParaRPr lang="ru-RU" dirty="0"/>
          </a:p>
        </p:txBody>
      </p:sp>
      <p:sp>
        <p:nvSpPr>
          <p:cNvPr id="3" name="Объект 2"/>
          <p:cNvSpPr>
            <a:spLocks noGrp="1"/>
          </p:cNvSpPr>
          <p:nvPr>
            <p:ph idx="1"/>
          </p:nvPr>
        </p:nvSpPr>
        <p:spPr>
          <a:xfrm>
            <a:off x="2564593" y="2482391"/>
            <a:ext cx="8915400" cy="3777622"/>
          </a:xfrm>
        </p:spPr>
        <p:txBody>
          <a:bodyPr>
            <a:normAutofit/>
          </a:bodyPr>
          <a:lstStyle/>
          <a:p>
            <a:pPr marL="0" indent="0">
              <a:buNone/>
            </a:pPr>
            <a:r>
              <a:rPr lang="ru-RU" sz="3200" dirty="0">
                <a:solidFill>
                  <a:schemeClr val="tx1"/>
                </a:solidFill>
              </a:rPr>
              <a:t>Дата окончания практики</a:t>
            </a:r>
            <a:endParaRPr lang="ru-RU" sz="3200" dirty="0">
              <a:solidFill>
                <a:schemeClr val="tx1"/>
              </a:solidFill>
            </a:endParaRPr>
          </a:p>
          <a:p>
            <a:pPr marL="0" indent="0">
              <a:buNone/>
            </a:pPr>
            <a:r>
              <a:rPr lang="ru-RU" sz="2400" dirty="0">
                <a:solidFill>
                  <a:schemeClr val="tx1"/>
                </a:solidFill>
              </a:rPr>
              <a:t>Бессрочно</a:t>
            </a:r>
            <a:endParaRPr lang="ru-RU" sz="2400" dirty="0">
              <a:solidFill>
                <a:schemeClr val="tx1"/>
              </a:solidFill>
            </a:endParaRPr>
          </a:p>
          <a:p>
            <a:pPr marL="0" indent="0">
              <a:buNone/>
            </a:pPr>
            <a:endParaRPr lang="ru-RU" sz="2400" dirty="0">
              <a:solidFill>
                <a:schemeClr val="tx1"/>
              </a:solidFill>
            </a:endParaRPr>
          </a:p>
          <a:p>
            <a:pPr marL="0" indent="0">
              <a:buNone/>
            </a:pPr>
            <a:r>
              <a:rPr lang="ru-RU" sz="3200" dirty="0">
                <a:solidFill>
                  <a:schemeClr val="tx1"/>
                </a:solidFill>
              </a:rPr>
              <a:t>География реализации практики</a:t>
            </a:r>
            <a:endParaRPr lang="ru-RU" sz="3200" dirty="0">
              <a:solidFill>
                <a:schemeClr val="tx1"/>
              </a:solidFill>
            </a:endParaRPr>
          </a:p>
          <a:p>
            <a:pPr marL="0" indent="0">
              <a:buNone/>
            </a:pPr>
            <a:r>
              <a:rPr lang="ru-RU" sz="2400" dirty="0">
                <a:solidFill>
                  <a:schemeClr val="tx1"/>
                </a:solidFill>
              </a:rPr>
              <a:t>Мурманская область</a:t>
            </a:r>
            <a:endParaRPr lang="ru-RU" sz="2400" dirty="0">
              <a:solidFill>
                <a:schemeClr val="tx1"/>
              </a:solidFill>
            </a:endParaRPr>
          </a:p>
          <a:p>
            <a:pPr marL="0" indent="0">
              <a:buNone/>
            </a:pPr>
            <a:endParaRPr lang="ru-RU" sz="2400" dirty="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03267" y="671244"/>
            <a:ext cx="8911687" cy="1280890"/>
          </a:xfrm>
        </p:spPr>
        <p:txBody>
          <a:bodyPr>
            <a:normAutofit fontScale="90000"/>
          </a:bodyPr>
          <a:lstStyle/>
          <a:p>
            <a:r>
              <a:rPr lang="ru-RU" dirty="0"/>
              <a:t>Социальная значимость практики (влияние практики на улучшение качества жизни детей и семей с детьми)</a:t>
            </a:r>
            <a:br>
              <a:rPr lang="ru-RU" dirty="0"/>
            </a:br>
            <a:br>
              <a:rPr lang="ru-RU" dirty="0"/>
            </a:br>
            <a:endParaRPr lang="ru-RU" dirty="0"/>
          </a:p>
        </p:txBody>
      </p:sp>
      <p:sp>
        <p:nvSpPr>
          <p:cNvPr id="3" name="Объект 2"/>
          <p:cNvSpPr>
            <a:spLocks noGrp="1"/>
          </p:cNvSpPr>
          <p:nvPr>
            <p:ph idx="1"/>
          </p:nvPr>
        </p:nvSpPr>
        <p:spPr>
          <a:xfrm>
            <a:off x="2281788" y="2409134"/>
            <a:ext cx="8915400" cy="3777622"/>
          </a:xfrm>
        </p:spPr>
        <p:txBody>
          <a:bodyPr>
            <a:normAutofit/>
          </a:bodyPr>
          <a:lstStyle/>
          <a:p>
            <a:pPr marL="0" indent="0">
              <a:buNone/>
            </a:pPr>
            <a:r>
              <a:rPr lang="ru-RU" sz="2400" dirty="0">
                <a:solidFill>
                  <a:schemeClr val="tx1"/>
                </a:solidFill>
              </a:rPr>
              <a:t>Социальная значимость проекта очень высока, перед нами стоит задача сплотить и объединить многодетные семьи вокруг темы семейных путешествий по родному краю, изучать и открывать новые места для путешествий в Мурманске и Мурманской области. Акцентировать внимание на здоровом образе жизни и спорте семей.</a:t>
            </a:r>
            <a:endParaRPr lang="ru-RU" sz="2400" dirty="0">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34694" y="28500"/>
            <a:ext cx="3505199" cy="976312"/>
          </a:xfrm>
        </p:spPr>
        <p:txBody>
          <a:bodyPr>
            <a:normAutofit/>
          </a:bodyPr>
          <a:lstStyle/>
          <a:p>
            <a:r>
              <a:rPr lang="ru-RU" sz="4400" dirty="0"/>
              <a:t>Териберка</a:t>
            </a:r>
            <a:endParaRPr lang="ru-RU" sz="4400" dirty="0"/>
          </a:p>
        </p:txBody>
      </p:sp>
      <p:pic>
        <p:nvPicPr>
          <p:cNvPr id="6" name="Объект 5"/>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6096000" y="118754"/>
            <a:ext cx="3692194" cy="2076859"/>
          </a:xfrm>
        </p:spPr>
      </p:pic>
      <p:sp>
        <p:nvSpPr>
          <p:cNvPr id="4" name="Текст 3"/>
          <p:cNvSpPr>
            <a:spLocks noGrp="1"/>
          </p:cNvSpPr>
          <p:nvPr>
            <p:ph type="body" sz="half" idx="2"/>
          </p:nvPr>
        </p:nvSpPr>
        <p:spPr>
          <a:xfrm>
            <a:off x="1012242" y="1268396"/>
            <a:ext cx="5083758" cy="2550694"/>
          </a:xfrm>
        </p:spPr>
        <p:txBody>
          <a:bodyPr>
            <a:normAutofit fontScale="85000" lnSpcReduction="20000"/>
          </a:bodyPr>
          <a:lstStyle/>
          <a:p>
            <a:r>
              <a:rPr lang="ru-RU" dirty="0"/>
              <a:t>Териберка — старинное поморское село, расположенное на берегу Баренцева моря. </a:t>
            </a:r>
            <a:endParaRPr lang="ru-RU" dirty="0"/>
          </a:p>
          <a:p>
            <a:r>
              <a:rPr lang="ru-RU" dirty="0"/>
              <a:t>Север невероятной красоты, бескрайние водные просторы и «кладбище» кораблей – всё это наиболее распространённые причины приехать в Териберку. Совсем недавно, об этом месте практически никто не слышал. Но после того, как на экраны вышел «Левиафан», локация превратилось в одно из мест, которые обязательно нужно посетить.</a:t>
            </a:r>
            <a:endParaRPr lang="ru-RU" dirty="0"/>
          </a:p>
          <a:p>
            <a:r>
              <a:rPr lang="ru-RU" dirty="0"/>
              <a:t>Сюда, на территорию природного парка «Териберка», заходят горбатые киты, белухи, тюлени, кольчатые нерпы, морские зайцы и моржи. Парк интересен самым удобным выходом в Баренцево море и Северный Ледовитый океан. На его территории есть два птичьих базара с редкими видами пернатых, места гнездования белых сов, водопады и другие природные достопримечательности.</a:t>
            </a:r>
            <a:endParaRPr lang="ru-RU" dirty="0"/>
          </a:p>
          <a:p>
            <a:endParaRPr lang="ru-RU" dirty="0"/>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6199" y="4390682"/>
            <a:ext cx="3111098" cy="2331239"/>
          </a:xfrm>
          <a:prstGeom prst="rect">
            <a:avLst/>
          </a:prstGeom>
        </p:spPr>
      </p:pic>
      <p:pic>
        <p:nvPicPr>
          <p:cNvPr id="12" name="Рисунок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5426" y="2254718"/>
            <a:ext cx="3692194" cy="2076859"/>
          </a:xfrm>
          <a:prstGeom prst="rect">
            <a:avLst/>
          </a:prstGeom>
        </p:spPr>
      </p:pic>
      <p:pic>
        <p:nvPicPr>
          <p:cNvPr id="14" name="Рисунок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7361" y="4390682"/>
            <a:ext cx="4091539" cy="230149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17822" y="324030"/>
            <a:ext cx="5613228" cy="1223224"/>
          </a:xfrm>
        </p:spPr>
        <p:txBody>
          <a:bodyPr>
            <a:noAutofit/>
          </a:bodyPr>
          <a:lstStyle/>
          <a:p>
            <a:r>
              <a:rPr lang="ru-RU" sz="4800" dirty="0"/>
              <a:t>Терский берег</a:t>
            </a:r>
            <a:endParaRPr lang="ru-RU" sz="4800" dirty="0"/>
          </a:p>
        </p:txBody>
      </p:sp>
      <p:pic>
        <p:nvPicPr>
          <p:cNvPr id="6" name="Объект 5"/>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8358634" y="110520"/>
            <a:ext cx="3682276" cy="2007991"/>
          </a:xfrm>
        </p:spPr>
      </p:pic>
      <p:sp>
        <p:nvSpPr>
          <p:cNvPr id="4" name="Текст 3"/>
          <p:cNvSpPr>
            <a:spLocks noGrp="1"/>
          </p:cNvSpPr>
          <p:nvPr>
            <p:ph type="body" sz="half" idx="2"/>
          </p:nvPr>
        </p:nvSpPr>
        <p:spPr>
          <a:xfrm>
            <a:off x="1538812" y="1713989"/>
            <a:ext cx="4961298" cy="3611325"/>
          </a:xfrm>
        </p:spPr>
        <p:txBody>
          <a:bodyPr>
            <a:normAutofit fontScale="92500" lnSpcReduction="20000"/>
          </a:bodyPr>
          <a:lstStyle/>
          <a:p>
            <a:r>
              <a:rPr lang="ru-RU" dirty="0"/>
              <a:t>Есть у нас на Кольском одно волшебное место - там растет земляника и дикая малина; в водах хоть и прохладного, но ласкового моря можно купаться; есть пляжи с золотым песком и «каменные реки», высятся раскидистые сосны и зеленеют настоящие луга. Все это уютный и завораживающий Терский Берег.</a:t>
            </a:r>
            <a:endParaRPr lang="ru-RU" dirty="0"/>
          </a:p>
          <a:p>
            <a:r>
              <a:rPr lang="ru-RU" dirty="0"/>
              <a:t>Терским берегом называют все южное побережье Кольского полуострова – от Кандалакши до мыса Святой Нос.</a:t>
            </a:r>
            <a:endParaRPr lang="ru-RU" dirty="0"/>
          </a:p>
          <a:p>
            <a:r>
              <a:rPr lang="ru-RU" dirty="0"/>
              <a:t>Путешествуя по Терскому берегу , можно посетить Историко-этнографический комплекс тоня </a:t>
            </a:r>
            <a:r>
              <a:rPr lang="ru-RU" dirty="0" err="1"/>
              <a:t>Тетрина</a:t>
            </a:r>
            <a:r>
              <a:rPr lang="ru-RU" dirty="0"/>
              <a:t> -музей под открытым небом, где проводятся </a:t>
            </a:r>
            <a:r>
              <a:rPr lang="ru-RU" dirty="0" err="1"/>
              <a:t>экскурсии.Окунуться</a:t>
            </a:r>
            <a:r>
              <a:rPr lang="ru-RU" dirty="0"/>
              <a:t> в историю жизни поморов. попробовать блюда поморской кухни, </a:t>
            </a:r>
            <a:endParaRPr lang="ru-RU" dirty="0"/>
          </a:p>
          <a:p>
            <a:r>
              <a:rPr lang="ru-RU" dirty="0"/>
              <a:t>Посетив Терский берег, можно увидеть кандалакшский лабиринт «Вавилон», пересечь Северный Полярный круг, насладиться красотой песчаных дюн, увидеть </a:t>
            </a:r>
            <a:r>
              <a:rPr lang="ru-RU" dirty="0" err="1"/>
              <a:t>Колвицкий</a:t>
            </a:r>
            <a:r>
              <a:rPr lang="ru-RU" dirty="0"/>
              <a:t> водопад и село Кузрека, своим глазами увидеть и узнать историю </a:t>
            </a:r>
            <a:r>
              <a:rPr lang="ru-RU" dirty="0" err="1"/>
              <a:t>Канозерских</a:t>
            </a:r>
            <a:r>
              <a:rPr lang="ru-RU" dirty="0"/>
              <a:t> петроглифов.</a:t>
            </a:r>
            <a:endParaRPr lang="ru-RU" dirty="0"/>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0683" y="2195465"/>
            <a:ext cx="3210546" cy="2136618"/>
          </a:xfrm>
          <a:prstGeom prst="rect">
            <a:avLst/>
          </a:prstGeom>
        </p:spPr>
      </p:pic>
      <p:pic>
        <p:nvPicPr>
          <p:cNvPr id="10" name="Рисунок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5382" y="4409038"/>
            <a:ext cx="3935528" cy="238643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2036556" y="678730"/>
            <a:ext cx="8911687" cy="1280890"/>
          </a:xfrm>
        </p:spPr>
        <p:txBody>
          <a:bodyPr>
            <a:normAutofit/>
          </a:bodyPr>
          <a:lstStyle/>
          <a:p>
            <a:r>
              <a:rPr lang="ru-RU" dirty="0"/>
              <a:t>Заповедники Мурманской области</a:t>
            </a:r>
            <a:endParaRPr lang="ru-RU" dirty="0"/>
          </a:p>
        </p:txBody>
      </p:sp>
      <p:sp>
        <p:nvSpPr>
          <p:cNvPr id="8" name="TextBox 7"/>
          <p:cNvSpPr txBox="1"/>
          <p:nvPr/>
        </p:nvSpPr>
        <p:spPr>
          <a:xfrm>
            <a:off x="1845597" y="1385459"/>
            <a:ext cx="2939591" cy="954107"/>
          </a:xfrm>
          <a:prstGeom prst="rect">
            <a:avLst/>
          </a:prstGeom>
          <a:noFill/>
        </p:spPr>
        <p:txBody>
          <a:bodyPr wrap="square" rtlCol="0">
            <a:spAutoFit/>
          </a:bodyPr>
          <a:lstStyle/>
          <a:p>
            <a:pPr algn="ctr"/>
            <a:r>
              <a:rPr lang="ru-RU" sz="2800" b="1" dirty="0" err="1"/>
              <a:t>Лапдандский</a:t>
            </a:r>
            <a:r>
              <a:rPr lang="ru-RU" sz="2800" b="1" dirty="0"/>
              <a:t> заповедник</a:t>
            </a:r>
            <a:endParaRPr lang="ru-RU" sz="2800" b="1" dirty="0"/>
          </a:p>
        </p:txBody>
      </p:sp>
      <p:sp>
        <p:nvSpPr>
          <p:cNvPr id="12" name="TextBox 11"/>
          <p:cNvSpPr txBox="1"/>
          <p:nvPr/>
        </p:nvSpPr>
        <p:spPr>
          <a:xfrm>
            <a:off x="1472939" y="2401121"/>
            <a:ext cx="3506772" cy="3539430"/>
          </a:xfrm>
          <a:prstGeom prst="rect">
            <a:avLst/>
          </a:prstGeom>
          <a:noFill/>
        </p:spPr>
        <p:txBody>
          <a:bodyPr wrap="square">
            <a:spAutoFit/>
          </a:bodyPr>
          <a:lstStyle/>
          <a:p>
            <a:pPr algn="ctr"/>
            <a:r>
              <a:rPr lang="ru-RU" sz="1400" i="0" dirty="0">
                <a:solidFill>
                  <a:srgbClr val="4E4B66"/>
                </a:solidFill>
                <a:effectLst/>
                <a:latin typeface="Roboto" panose="02000000000000000000" pitchFamily="2" charset="0"/>
              </a:rPr>
              <a:t>Лапландский заповедник подходит для семейного отдыха. </a:t>
            </a:r>
            <a:endParaRPr lang="ru-RU" sz="1400" i="0" dirty="0">
              <a:solidFill>
                <a:srgbClr val="4E4B66"/>
              </a:solidFill>
              <a:effectLst/>
              <a:latin typeface="Roboto" panose="02000000000000000000" pitchFamily="2" charset="0"/>
            </a:endParaRPr>
          </a:p>
          <a:p>
            <a:pPr algn="ctr"/>
            <a:r>
              <a:rPr lang="ru-RU" sz="1400" i="0" dirty="0">
                <a:solidFill>
                  <a:srgbClr val="4E4B66"/>
                </a:solidFill>
                <a:effectLst/>
                <a:latin typeface="Roboto" panose="02000000000000000000" pitchFamily="2" charset="0"/>
              </a:rPr>
              <a:t>В заповеднике есть природные тропы для пеших прогулок. Они различной сложности подходят как для опытных туристов, так и для семей с детьми. Прогулки открывают захватывающие виды на окружающие пейзажи и диких животных. Вдоль троп можно найти информационные стенды, которые рассказывают о местности.</a:t>
            </a:r>
            <a:endParaRPr lang="ru-RU" sz="1400" i="0" dirty="0">
              <a:solidFill>
                <a:srgbClr val="4E4B66"/>
              </a:solidFill>
              <a:effectLst/>
              <a:latin typeface="Roboto" panose="02000000000000000000" pitchFamily="2" charset="0"/>
            </a:endParaRPr>
          </a:p>
          <a:p>
            <a:pPr algn="ctr"/>
            <a:r>
              <a:rPr lang="ru-RU" sz="1400" i="0" dirty="0">
                <a:solidFill>
                  <a:srgbClr val="4E4B66"/>
                </a:solidFill>
                <a:effectLst/>
                <a:latin typeface="Roboto" panose="02000000000000000000" pitchFamily="2" charset="0"/>
              </a:rPr>
              <a:t>Для семей с детьми в заповеднике проводят интерактивные мероприятия. Например, игры и мастер-классы, квесты, заповедные уроки</a:t>
            </a:r>
            <a:endParaRPr lang="ru-RU" sz="1400" dirty="0"/>
          </a:p>
        </p:txBody>
      </p:sp>
      <p:pic>
        <p:nvPicPr>
          <p:cNvPr id="2" name="Рисунок 1"/>
          <p:cNvPicPr>
            <a:picLocks noChangeAspect="1"/>
          </p:cNvPicPr>
          <p:nvPr/>
        </p:nvPicPr>
        <p:blipFill>
          <a:blip r:embed="rId1"/>
          <a:stretch>
            <a:fillRect/>
          </a:stretch>
        </p:blipFill>
        <p:spPr>
          <a:xfrm>
            <a:off x="5920033" y="1959620"/>
            <a:ext cx="5765146" cy="382015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2036556" y="678730"/>
            <a:ext cx="8911687" cy="1280890"/>
          </a:xfrm>
        </p:spPr>
        <p:txBody>
          <a:bodyPr>
            <a:normAutofit/>
          </a:bodyPr>
          <a:lstStyle/>
          <a:p>
            <a:r>
              <a:rPr lang="ru-RU" dirty="0"/>
              <a:t>Заповедники Мурманской области</a:t>
            </a:r>
            <a:endParaRPr lang="ru-RU" dirty="0"/>
          </a:p>
        </p:txBody>
      </p:sp>
      <p:sp>
        <p:nvSpPr>
          <p:cNvPr id="9" name="TextBox 8"/>
          <p:cNvSpPr txBox="1"/>
          <p:nvPr/>
        </p:nvSpPr>
        <p:spPr>
          <a:xfrm>
            <a:off x="1847654" y="1447014"/>
            <a:ext cx="3339447" cy="954107"/>
          </a:xfrm>
          <a:prstGeom prst="rect">
            <a:avLst/>
          </a:prstGeom>
          <a:noFill/>
        </p:spPr>
        <p:txBody>
          <a:bodyPr wrap="square" rtlCol="0">
            <a:spAutoFit/>
          </a:bodyPr>
          <a:lstStyle/>
          <a:p>
            <a:pPr algn="ctr"/>
            <a:r>
              <a:rPr lang="ru-RU" sz="2800" b="1" dirty="0"/>
              <a:t>Кандалакшский заповедник</a:t>
            </a:r>
            <a:endParaRPr lang="ru-RU" sz="2800" b="1" dirty="0"/>
          </a:p>
        </p:txBody>
      </p:sp>
      <p:sp>
        <p:nvSpPr>
          <p:cNvPr id="14" name="TextBox 13"/>
          <p:cNvSpPr txBox="1"/>
          <p:nvPr/>
        </p:nvSpPr>
        <p:spPr>
          <a:xfrm>
            <a:off x="1847654" y="2370412"/>
            <a:ext cx="3212183" cy="3988271"/>
          </a:xfrm>
          <a:prstGeom prst="rect">
            <a:avLst/>
          </a:prstGeom>
          <a:noFill/>
        </p:spPr>
        <p:txBody>
          <a:bodyPr wrap="square">
            <a:spAutoFit/>
          </a:bodyPr>
          <a:lstStyle/>
          <a:p>
            <a:pPr algn="ctr">
              <a:lnSpc>
                <a:spcPts val="2100"/>
              </a:lnSpc>
              <a:spcBef>
                <a:spcPts val="1350"/>
              </a:spcBef>
              <a:buNone/>
            </a:pPr>
            <a:r>
              <a:rPr lang="ru-RU" sz="1400" b="0" i="0" dirty="0">
                <a:solidFill>
                  <a:srgbClr val="222222"/>
                </a:solidFill>
                <a:effectLst/>
                <a:latin typeface="Roboto" panose="02000000000000000000" pitchFamily="2" charset="0"/>
                <a:ea typeface="Roboto" panose="02000000000000000000" pitchFamily="2" charset="0"/>
                <a:cs typeface="Roboto" panose="02000000000000000000" pitchFamily="2" charset="0"/>
              </a:rPr>
              <a:t>В начале ХХ века учёные стали отмечать резкое сокращение популяции гаги обыкновенной, гнездовья которой подвергались уничтожению браконьерами. Именно для защиты этой птицы, открыли Кандалакшский заповедник.</a:t>
            </a:r>
            <a:endParaRPr lang="ru-RU" sz="1400" b="0" i="0" dirty="0">
              <a:solidFill>
                <a:srgbClr val="222222"/>
              </a:solidFill>
              <a:effectLst/>
              <a:latin typeface="Roboto" panose="02000000000000000000" pitchFamily="2" charset="0"/>
              <a:ea typeface="Roboto" panose="02000000000000000000" pitchFamily="2" charset="0"/>
              <a:cs typeface="Roboto" panose="02000000000000000000" pitchFamily="2" charset="0"/>
            </a:endParaRPr>
          </a:p>
          <a:p>
            <a:pPr algn="ctr">
              <a:lnSpc>
                <a:spcPts val="2100"/>
              </a:lnSpc>
              <a:spcBef>
                <a:spcPts val="1350"/>
              </a:spcBef>
              <a:buNone/>
            </a:pPr>
            <a:r>
              <a:rPr lang="ru-RU" sz="1400" b="0" i="0" dirty="0">
                <a:solidFill>
                  <a:srgbClr val="222222"/>
                </a:solidFill>
                <a:effectLst/>
                <a:latin typeface="Roboto" panose="02000000000000000000" pitchFamily="2" charset="0"/>
                <a:ea typeface="Roboto" panose="02000000000000000000" pitchFamily="2" charset="0"/>
                <a:cs typeface="Roboto" panose="02000000000000000000" pitchFamily="2" charset="0"/>
              </a:rPr>
              <a:t> Гости заповедника могут пройти экотропой, 3 км. в длину, чтобы посмотреть, как живут в естественных условиях птицы и животные этого региона.</a:t>
            </a:r>
            <a:endParaRPr lang="ru-RU" sz="1400" b="0" i="0" dirty="0">
              <a:solidFill>
                <a:srgbClr val="222222"/>
              </a:solidFill>
              <a:effectLst/>
              <a:latin typeface="Roboto" panose="02000000000000000000" pitchFamily="2" charset="0"/>
              <a:ea typeface="Roboto" panose="02000000000000000000" pitchFamily="2" charset="0"/>
              <a:cs typeface="Roboto" panose="02000000000000000000" pitchFamily="2" charset="0"/>
            </a:endParaRPr>
          </a:p>
          <a:p>
            <a:pPr algn="ctr"/>
            <a:endParaRPr lang="ru-RU" sz="1400" dirty="0">
              <a:latin typeface="Roboto" panose="02000000000000000000" pitchFamily="2" charset="0"/>
              <a:ea typeface="Roboto" panose="02000000000000000000" pitchFamily="2" charset="0"/>
              <a:cs typeface="Roboto" panose="02000000000000000000" pitchFamily="2" charset="0"/>
            </a:endParaRPr>
          </a:p>
        </p:txBody>
      </p:sp>
      <p:pic>
        <p:nvPicPr>
          <p:cNvPr id="2" name="Рисунок 1"/>
          <p:cNvPicPr>
            <a:picLocks noChangeAspect="1"/>
          </p:cNvPicPr>
          <p:nvPr/>
        </p:nvPicPr>
        <p:blipFill>
          <a:blip r:embed="rId1"/>
          <a:stretch>
            <a:fillRect/>
          </a:stretch>
        </p:blipFill>
        <p:spPr>
          <a:xfrm>
            <a:off x="5460241" y="1959620"/>
            <a:ext cx="6255890" cy="391762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2036556" y="678730"/>
            <a:ext cx="8911687" cy="1280890"/>
          </a:xfrm>
        </p:spPr>
        <p:txBody>
          <a:bodyPr>
            <a:normAutofit/>
          </a:bodyPr>
          <a:lstStyle/>
          <a:p>
            <a:r>
              <a:rPr lang="ru-RU" dirty="0"/>
              <a:t>Заповедники Мурманской области</a:t>
            </a:r>
            <a:endParaRPr lang="ru-RU" dirty="0"/>
          </a:p>
        </p:txBody>
      </p:sp>
      <p:sp>
        <p:nvSpPr>
          <p:cNvPr id="7" name="TextBox 6"/>
          <p:cNvSpPr txBox="1"/>
          <p:nvPr/>
        </p:nvSpPr>
        <p:spPr>
          <a:xfrm>
            <a:off x="2724347" y="1447014"/>
            <a:ext cx="1508288" cy="523220"/>
          </a:xfrm>
          <a:prstGeom prst="rect">
            <a:avLst/>
          </a:prstGeom>
          <a:noFill/>
        </p:spPr>
        <p:txBody>
          <a:bodyPr wrap="square" rtlCol="0">
            <a:spAutoFit/>
          </a:bodyPr>
          <a:lstStyle/>
          <a:p>
            <a:r>
              <a:rPr lang="ru-RU" sz="2800" b="1" dirty="0" err="1"/>
              <a:t>Пасвик</a:t>
            </a:r>
            <a:endParaRPr lang="ru-RU" sz="2800" b="1" dirty="0"/>
          </a:p>
        </p:txBody>
      </p:sp>
      <p:sp>
        <p:nvSpPr>
          <p:cNvPr id="10" name="TextBox 9"/>
          <p:cNvSpPr txBox="1"/>
          <p:nvPr/>
        </p:nvSpPr>
        <p:spPr>
          <a:xfrm>
            <a:off x="1777136" y="1970234"/>
            <a:ext cx="3157612" cy="3754874"/>
          </a:xfrm>
          <a:prstGeom prst="rect">
            <a:avLst/>
          </a:prstGeom>
          <a:noFill/>
        </p:spPr>
        <p:txBody>
          <a:bodyPr wrap="square" rtlCol="0">
            <a:spAutoFit/>
          </a:bodyPr>
          <a:lstStyle/>
          <a:p>
            <a:pPr algn="ctr"/>
            <a:r>
              <a:rPr lang="ru-RU" sz="1400" i="0" dirty="0">
                <a:solidFill>
                  <a:srgbClr val="4E4B66"/>
                </a:solidFill>
                <a:effectLst/>
                <a:latin typeface="Roboto" panose="02000000000000000000" pitchFamily="2" charset="0"/>
              </a:rPr>
              <a:t>«</a:t>
            </a:r>
            <a:r>
              <a:rPr lang="ru-RU" sz="1400" i="0" dirty="0" err="1">
                <a:solidFill>
                  <a:srgbClr val="4E4B66"/>
                </a:solidFill>
                <a:effectLst/>
                <a:latin typeface="Roboto" panose="02000000000000000000" pitchFamily="2" charset="0"/>
              </a:rPr>
              <a:t>Пасвик</a:t>
            </a:r>
            <a:r>
              <a:rPr lang="ru-RU" sz="1400" i="0" dirty="0">
                <a:solidFill>
                  <a:srgbClr val="4E4B66"/>
                </a:solidFill>
                <a:effectLst/>
                <a:latin typeface="Roboto" panose="02000000000000000000" pitchFamily="2" charset="0"/>
              </a:rPr>
              <a:t>» – первый заповедник, созданный в новой России. Он образован для охраны водно-болотных угодий, сосновых лесов и большого количества водоплавающих птиц, останавливающихся в этих краях во время сезонных миграций и гнездящихся тут. </a:t>
            </a:r>
            <a:r>
              <a:rPr lang="ru-RU" sz="1400" i="0" dirty="0">
                <a:solidFill>
                  <a:srgbClr val="000000"/>
                </a:solidFill>
                <a:effectLst/>
                <a:latin typeface="Helvetica Neue"/>
              </a:rPr>
              <a:t>Отправившись в путешествие по заповеднику, мы встретим самые северные сосновые леса Европы и кедровники, богатую флору, водопады, зверей и птиц, которые не оставят равнодушными. </a:t>
            </a:r>
            <a:endParaRPr lang="ru-RU" sz="1400" i="0" dirty="0">
              <a:solidFill>
                <a:srgbClr val="000000"/>
              </a:solidFill>
              <a:effectLst/>
              <a:latin typeface="Helvetica Neue"/>
            </a:endParaRPr>
          </a:p>
          <a:p>
            <a:pPr algn="ctr"/>
            <a:r>
              <a:rPr lang="ru-RU" sz="1400" i="0" dirty="0">
                <a:solidFill>
                  <a:srgbClr val="000000"/>
                </a:solidFill>
                <a:effectLst/>
                <a:latin typeface="Helvetica Neue"/>
              </a:rPr>
              <a:t>Такой Арктику вы вряд ли себе представляли!</a:t>
            </a:r>
            <a:endParaRPr lang="ru-RU" sz="1400" dirty="0"/>
          </a:p>
        </p:txBody>
      </p:sp>
      <p:pic>
        <p:nvPicPr>
          <p:cNvPr id="2" name="Рисунок 1"/>
          <p:cNvPicPr>
            <a:picLocks noChangeAspect="1"/>
          </p:cNvPicPr>
          <p:nvPr/>
        </p:nvPicPr>
        <p:blipFill>
          <a:blip r:embed="rId1"/>
          <a:stretch>
            <a:fillRect/>
          </a:stretch>
        </p:blipFill>
        <p:spPr>
          <a:xfrm>
            <a:off x="5665509" y="1899061"/>
            <a:ext cx="5744066" cy="382604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32350" y="446088"/>
            <a:ext cx="3505199" cy="976312"/>
          </a:xfrm>
        </p:spPr>
        <p:txBody>
          <a:bodyPr>
            <a:noAutofit/>
          </a:bodyPr>
          <a:lstStyle/>
          <a:p>
            <a:pPr algn="ctr"/>
            <a:r>
              <a:rPr lang="ru-RU" sz="4000" dirty="0"/>
              <a:t>Саамская деревня</a:t>
            </a:r>
            <a:endParaRPr lang="ru-RU" sz="4000" dirty="0"/>
          </a:p>
        </p:txBody>
      </p:sp>
      <p:pic>
        <p:nvPicPr>
          <p:cNvPr id="6" name="Объект 5"/>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6238172" y="67964"/>
            <a:ext cx="3383142" cy="2194470"/>
          </a:xfrm>
        </p:spPr>
      </p:pic>
      <p:sp>
        <p:nvSpPr>
          <p:cNvPr id="4" name="Текст 3"/>
          <p:cNvSpPr>
            <a:spLocks noGrp="1"/>
          </p:cNvSpPr>
          <p:nvPr>
            <p:ph type="body" sz="half" idx="2"/>
          </p:nvPr>
        </p:nvSpPr>
        <p:spPr/>
        <p:txBody>
          <a:bodyPr>
            <a:normAutofit/>
          </a:bodyPr>
          <a:lstStyle/>
          <a:p>
            <a:r>
              <a:rPr lang="ru-RU" dirty="0"/>
              <a:t>Среди бескрайней Ловозерской тундры можно погрузиться в культуру и быт коренного народа Кольского полуострова- саамов. За чашкой горячего саамского чая «</a:t>
            </a:r>
            <a:r>
              <a:rPr lang="ru-RU" dirty="0" err="1"/>
              <a:t>пакула</a:t>
            </a:r>
            <a:r>
              <a:rPr lang="ru-RU" dirty="0"/>
              <a:t>» из трав и ягод тундры услышать об истории, обрядах и верованиях этого народа. Заглянуть в жилища саамов, понаблюдать за их повседневными хлопотами, примерить традиционный саамский костюм и попробовать саамскую уху «</a:t>
            </a:r>
            <a:r>
              <a:rPr lang="ru-RU" dirty="0" err="1"/>
              <a:t>лим</a:t>
            </a:r>
            <a:r>
              <a:rPr lang="ru-RU" dirty="0"/>
              <a:t>» из свежевыловленного в Ловозере сига. Ну и конечно, пообщаться с оленями и хаски.</a:t>
            </a:r>
            <a:endParaRPr lang="ru-RU" dirty="0"/>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19365" y="2377601"/>
            <a:ext cx="2616787" cy="1864461"/>
          </a:xfrm>
          <a:prstGeom prst="rect">
            <a:avLst/>
          </a:prstGeom>
        </p:spPr>
      </p:pic>
      <p:pic>
        <p:nvPicPr>
          <p:cNvPr id="10" name="Рисунок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25" y="4157221"/>
            <a:ext cx="3203740" cy="254797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3540836" y="173463"/>
            <a:ext cx="8911687" cy="1280890"/>
          </a:xfrm>
        </p:spPr>
        <p:txBody>
          <a:bodyPr/>
          <a:lstStyle/>
          <a:p>
            <a:r>
              <a:rPr lang="ru-RU" dirty="0"/>
              <a:t>Город Кировск</a:t>
            </a:r>
            <a:endParaRPr lang="ru-RU" dirty="0"/>
          </a:p>
        </p:txBody>
      </p:sp>
      <p:sp>
        <p:nvSpPr>
          <p:cNvPr id="7" name="TextBox 6"/>
          <p:cNvSpPr txBox="1"/>
          <p:nvPr/>
        </p:nvSpPr>
        <p:spPr>
          <a:xfrm>
            <a:off x="1741209" y="1321428"/>
            <a:ext cx="1839407" cy="954107"/>
          </a:xfrm>
          <a:prstGeom prst="rect">
            <a:avLst/>
          </a:prstGeom>
          <a:noFill/>
        </p:spPr>
        <p:txBody>
          <a:bodyPr wrap="square" rtlCol="0">
            <a:spAutoFit/>
          </a:bodyPr>
          <a:lstStyle/>
          <a:p>
            <a:pPr algn="ctr"/>
            <a:r>
              <a:rPr lang="ru-RU" sz="2800" b="1" dirty="0"/>
              <a:t>Горы Хибины</a:t>
            </a:r>
            <a:endParaRPr lang="ru-RU" sz="2800" b="1" dirty="0"/>
          </a:p>
        </p:txBody>
      </p:sp>
      <p:sp>
        <p:nvSpPr>
          <p:cNvPr id="10" name="TextBox 9"/>
          <p:cNvSpPr txBox="1"/>
          <p:nvPr/>
        </p:nvSpPr>
        <p:spPr>
          <a:xfrm>
            <a:off x="1037710" y="2185676"/>
            <a:ext cx="3157612" cy="3600986"/>
          </a:xfrm>
          <a:prstGeom prst="rect">
            <a:avLst/>
          </a:prstGeom>
          <a:noFill/>
        </p:spPr>
        <p:txBody>
          <a:bodyPr wrap="square" rtlCol="0">
            <a:spAutoFit/>
          </a:bodyPr>
          <a:lstStyle/>
          <a:p>
            <a:pPr algn="ctr"/>
            <a:r>
              <a:rPr lang="ru-RU" sz="1200" i="0" dirty="0">
                <a:solidFill>
                  <a:srgbClr val="4E4B66"/>
                </a:solidFill>
                <a:effectLst/>
                <a:latin typeface="Roboto" panose="02000000000000000000" pitchFamily="2" charset="0"/>
              </a:rPr>
              <a:t>Для семейного отдыха в Хибинах с катанием на лыжах и сноуборде можно посетить два горнолыжных курорта:</a:t>
            </a:r>
            <a:endParaRPr lang="ru-RU" sz="1200" i="0" dirty="0">
              <a:solidFill>
                <a:srgbClr val="4E4B66"/>
              </a:solidFill>
              <a:effectLst/>
              <a:latin typeface="Roboto" panose="02000000000000000000" pitchFamily="2" charset="0"/>
            </a:endParaRPr>
          </a:p>
          <a:p>
            <a:pPr algn="ctr"/>
            <a:r>
              <a:rPr lang="ru-RU" sz="1200" i="0" dirty="0">
                <a:solidFill>
                  <a:srgbClr val="4E4B66"/>
                </a:solidFill>
                <a:effectLst/>
                <a:latin typeface="Roboto" panose="02000000000000000000" pitchFamily="2" charset="0"/>
              </a:rPr>
              <a:t>-«Большой </a:t>
            </a:r>
            <a:r>
              <a:rPr lang="ru-RU" sz="1200" i="0" dirty="0" err="1">
                <a:solidFill>
                  <a:srgbClr val="4E4B66"/>
                </a:solidFill>
                <a:effectLst/>
                <a:latin typeface="Roboto" panose="02000000000000000000" pitchFamily="2" charset="0"/>
              </a:rPr>
              <a:t>Вудъявр</a:t>
            </a:r>
            <a:r>
              <a:rPr lang="ru-RU" sz="1200" i="0" dirty="0">
                <a:solidFill>
                  <a:srgbClr val="4E4B66"/>
                </a:solidFill>
                <a:effectLst/>
                <a:latin typeface="Roboto" panose="02000000000000000000" pitchFamily="2" charset="0"/>
              </a:rPr>
              <a:t>». Трассы комплекса проходят по южному и северному склонам горы </a:t>
            </a:r>
            <a:r>
              <a:rPr lang="ru-RU" sz="1200" i="0" dirty="0" err="1">
                <a:solidFill>
                  <a:srgbClr val="4E4B66"/>
                </a:solidFill>
                <a:effectLst/>
                <a:latin typeface="Roboto" panose="02000000000000000000" pitchFamily="2" charset="0"/>
              </a:rPr>
              <a:t>Айкуайвенчорр</a:t>
            </a:r>
            <a:r>
              <a:rPr lang="ru-RU" sz="1200" i="0" dirty="0">
                <a:solidFill>
                  <a:srgbClr val="4E4B66"/>
                </a:solidFill>
                <a:effectLst/>
                <a:latin typeface="Roboto" panose="02000000000000000000" pitchFamily="2" charset="0"/>
              </a:rPr>
              <a:t>. Для самых маленьких (дети от 3 до 5 лет) проводятся индивидуальные занятия в игровой форме на специально подготовленных склонах. </a:t>
            </a:r>
            <a:endParaRPr lang="ru-RU" sz="1200" i="0" dirty="0">
              <a:solidFill>
                <a:srgbClr val="4E4B66"/>
              </a:solidFill>
              <a:effectLst/>
              <a:latin typeface="Roboto" panose="02000000000000000000" pitchFamily="2" charset="0"/>
            </a:endParaRPr>
          </a:p>
          <a:p>
            <a:pPr algn="ctr"/>
            <a:r>
              <a:rPr lang="ru-RU" sz="1200" i="0" dirty="0">
                <a:solidFill>
                  <a:srgbClr val="4E4B66"/>
                </a:solidFill>
                <a:effectLst/>
                <a:latin typeface="Roboto" panose="02000000000000000000" pitchFamily="2" charset="0"/>
              </a:rPr>
              <a:t>-«</a:t>
            </a:r>
            <a:r>
              <a:rPr lang="ru-RU" sz="1200" i="0" dirty="0" err="1">
                <a:solidFill>
                  <a:srgbClr val="4E4B66"/>
                </a:solidFill>
                <a:effectLst/>
                <a:latin typeface="Roboto" panose="02000000000000000000" pitchFamily="2" charset="0"/>
              </a:rPr>
              <a:t>Кукисвумчорр</a:t>
            </a:r>
            <a:r>
              <a:rPr lang="ru-RU" sz="1200" i="0" dirty="0">
                <a:solidFill>
                  <a:srgbClr val="4E4B66"/>
                </a:solidFill>
                <a:effectLst/>
                <a:latin typeface="Roboto" panose="02000000000000000000" pitchFamily="2" charset="0"/>
              </a:rPr>
              <a:t>». Комплекс расположен на противоположном берегу городского озера Большой </a:t>
            </a:r>
            <a:r>
              <a:rPr lang="ru-RU" sz="1200" i="0" dirty="0" err="1">
                <a:solidFill>
                  <a:srgbClr val="4E4B66"/>
                </a:solidFill>
                <a:effectLst/>
                <a:latin typeface="Roboto" panose="02000000000000000000" pitchFamily="2" charset="0"/>
              </a:rPr>
              <a:t>Вудъявр</a:t>
            </a:r>
            <a:r>
              <a:rPr lang="ru-RU" sz="1200" i="0" dirty="0">
                <a:solidFill>
                  <a:srgbClr val="4E4B66"/>
                </a:solidFill>
                <a:effectLst/>
                <a:latin typeface="Roboto" panose="02000000000000000000" pitchFamily="2" charset="0"/>
              </a:rPr>
              <a:t>. </a:t>
            </a:r>
            <a:endParaRPr lang="ru-RU" sz="1200" i="0" dirty="0">
              <a:solidFill>
                <a:srgbClr val="4E4B66"/>
              </a:solidFill>
              <a:effectLst/>
              <a:latin typeface="Roboto" panose="02000000000000000000" pitchFamily="2" charset="0"/>
            </a:endParaRPr>
          </a:p>
          <a:p>
            <a:pPr algn="ctr"/>
            <a:r>
              <a:rPr lang="ru-RU" sz="1200" i="0" dirty="0">
                <a:solidFill>
                  <a:srgbClr val="4E4B66"/>
                </a:solidFill>
                <a:effectLst/>
                <a:latin typeface="Roboto" panose="02000000000000000000" pitchFamily="2" charset="0"/>
              </a:rPr>
              <a:t>Помимо катания на лыжах, в Хибинах доступны и другие развлечения:</a:t>
            </a:r>
            <a:endParaRPr lang="ru-RU" sz="1200" i="0" dirty="0">
              <a:solidFill>
                <a:srgbClr val="4E4B66"/>
              </a:solidFill>
              <a:effectLst/>
              <a:latin typeface="Roboto" panose="02000000000000000000" pitchFamily="2" charset="0"/>
            </a:endParaRPr>
          </a:p>
          <a:p>
            <a:pPr algn="ctr"/>
            <a:r>
              <a:rPr lang="ru-RU" sz="1200" dirty="0">
                <a:solidFill>
                  <a:srgbClr val="4E4B66"/>
                </a:solidFill>
                <a:latin typeface="Roboto" panose="02000000000000000000" pitchFamily="2" charset="0"/>
              </a:rPr>
              <a:t>-</a:t>
            </a:r>
            <a:r>
              <a:rPr lang="ru-RU" sz="1200" i="0" dirty="0">
                <a:solidFill>
                  <a:srgbClr val="4E4B66"/>
                </a:solidFill>
                <a:effectLst/>
                <a:latin typeface="Roboto" panose="02000000000000000000" pitchFamily="2" charset="0"/>
              </a:rPr>
              <a:t>Поездки на снегоходах. </a:t>
            </a:r>
            <a:endParaRPr lang="ru-RU" sz="1200" i="0" dirty="0">
              <a:solidFill>
                <a:srgbClr val="4E4B66"/>
              </a:solidFill>
              <a:effectLst/>
              <a:latin typeface="Roboto" panose="02000000000000000000" pitchFamily="2" charset="0"/>
            </a:endParaRPr>
          </a:p>
          <a:p>
            <a:pPr algn="ctr"/>
            <a:r>
              <a:rPr lang="ru-RU" sz="1200" dirty="0">
                <a:solidFill>
                  <a:srgbClr val="4E4B66"/>
                </a:solidFill>
                <a:latin typeface="Roboto" panose="02000000000000000000" pitchFamily="2" charset="0"/>
              </a:rPr>
              <a:t>-</a:t>
            </a:r>
            <a:r>
              <a:rPr lang="ru-RU" sz="1200" i="0" dirty="0">
                <a:solidFill>
                  <a:srgbClr val="4E4B66"/>
                </a:solidFill>
                <a:effectLst/>
                <a:latin typeface="Roboto" panose="02000000000000000000" pitchFamily="2" charset="0"/>
              </a:rPr>
              <a:t>Катание на собачьих упряжках. </a:t>
            </a:r>
            <a:endParaRPr lang="ru-RU" sz="1200" i="0" dirty="0">
              <a:solidFill>
                <a:srgbClr val="4E4B66"/>
              </a:solidFill>
              <a:effectLst/>
              <a:latin typeface="Roboto" panose="02000000000000000000" pitchFamily="2" charset="0"/>
            </a:endParaRPr>
          </a:p>
          <a:p>
            <a:pPr algn="ctr"/>
            <a:r>
              <a:rPr lang="ru-RU" sz="1200" i="0" dirty="0">
                <a:solidFill>
                  <a:srgbClr val="4E4B66"/>
                </a:solidFill>
                <a:effectLst/>
                <a:latin typeface="Roboto" panose="02000000000000000000" pitchFamily="2" charset="0"/>
              </a:rPr>
              <a:t>--</a:t>
            </a:r>
            <a:r>
              <a:rPr lang="ru-RU" sz="1200" b="0" i="0" dirty="0">
                <a:solidFill>
                  <a:srgbClr val="5C5C5C"/>
                </a:solidFill>
                <a:effectLst/>
                <a:latin typeface="Montserrat" panose="00000500000000000000" pitchFamily="2" charset="-52"/>
              </a:rPr>
              <a:t>прогулки по живописным маршрутам</a:t>
            </a:r>
            <a:r>
              <a:rPr lang="ru-RU" sz="1200" i="0" dirty="0">
                <a:solidFill>
                  <a:srgbClr val="4E4B66"/>
                </a:solidFill>
                <a:effectLst/>
                <a:latin typeface="Roboto" panose="02000000000000000000" pitchFamily="2" charset="0"/>
              </a:rPr>
              <a:t>. </a:t>
            </a:r>
            <a:endParaRPr lang="ru-RU" sz="1200" i="0" dirty="0">
              <a:solidFill>
                <a:srgbClr val="4E4B66"/>
              </a:solidFill>
              <a:effectLst/>
              <a:latin typeface="Roboto" panose="02000000000000000000" pitchFamily="2" charset="0"/>
            </a:endParaRPr>
          </a:p>
        </p:txBody>
      </p:sp>
      <p:pic>
        <p:nvPicPr>
          <p:cNvPr id="2" name="Рисунок 1"/>
          <p:cNvPicPr>
            <a:picLocks noChangeAspect="1"/>
          </p:cNvPicPr>
          <p:nvPr/>
        </p:nvPicPr>
        <p:blipFill>
          <a:blip r:embed="rId1"/>
          <a:stretch>
            <a:fillRect/>
          </a:stretch>
        </p:blipFill>
        <p:spPr>
          <a:xfrm>
            <a:off x="4774711" y="813908"/>
            <a:ext cx="3345695" cy="2615092"/>
          </a:xfrm>
          <a:prstGeom prst="rect">
            <a:avLst/>
          </a:prstGeom>
        </p:spPr>
      </p:pic>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7490" y="3464099"/>
            <a:ext cx="4876800" cy="3255264"/>
          </a:xfrm>
          <a:prstGeom prst="rect">
            <a:avLst/>
          </a:prstGeom>
        </p:spPr>
      </p:pic>
      <p:pic>
        <p:nvPicPr>
          <p:cNvPr id="11" name="Рисунок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52343" y="791836"/>
            <a:ext cx="3469421" cy="260206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3911731" y="158403"/>
            <a:ext cx="8911687" cy="1280890"/>
          </a:xfrm>
        </p:spPr>
        <p:txBody>
          <a:bodyPr/>
          <a:lstStyle/>
          <a:p>
            <a:r>
              <a:rPr lang="ru-RU" dirty="0"/>
              <a:t>Город Кировск</a:t>
            </a:r>
            <a:endParaRPr lang="ru-RU" dirty="0"/>
          </a:p>
        </p:txBody>
      </p:sp>
      <p:sp>
        <p:nvSpPr>
          <p:cNvPr id="8" name="TextBox 7"/>
          <p:cNvSpPr txBox="1"/>
          <p:nvPr/>
        </p:nvSpPr>
        <p:spPr>
          <a:xfrm>
            <a:off x="972140" y="1497465"/>
            <a:ext cx="2939591" cy="954107"/>
          </a:xfrm>
          <a:prstGeom prst="rect">
            <a:avLst/>
          </a:prstGeom>
          <a:noFill/>
        </p:spPr>
        <p:txBody>
          <a:bodyPr wrap="square" rtlCol="0">
            <a:spAutoFit/>
          </a:bodyPr>
          <a:lstStyle/>
          <a:p>
            <a:pPr algn="ctr"/>
            <a:r>
              <a:rPr lang="ru-RU" sz="2800" b="1" dirty="0"/>
              <a:t>Снежная </a:t>
            </a:r>
            <a:endParaRPr lang="ru-RU" sz="2800" b="1" dirty="0"/>
          </a:p>
          <a:p>
            <a:pPr algn="ctr"/>
            <a:r>
              <a:rPr lang="ru-RU" sz="2800" b="1" dirty="0"/>
              <a:t>деревня</a:t>
            </a:r>
            <a:endParaRPr lang="ru-RU" sz="2800" b="1" dirty="0"/>
          </a:p>
        </p:txBody>
      </p:sp>
      <p:sp>
        <p:nvSpPr>
          <p:cNvPr id="12" name="TextBox 11"/>
          <p:cNvSpPr txBox="1"/>
          <p:nvPr/>
        </p:nvSpPr>
        <p:spPr>
          <a:xfrm>
            <a:off x="688550" y="2722416"/>
            <a:ext cx="3506772" cy="2677656"/>
          </a:xfrm>
          <a:prstGeom prst="rect">
            <a:avLst/>
          </a:prstGeom>
          <a:noFill/>
        </p:spPr>
        <p:txBody>
          <a:bodyPr wrap="square">
            <a:spAutoFit/>
          </a:bodyPr>
          <a:lstStyle/>
          <a:p>
            <a:pPr algn="ctr"/>
            <a:r>
              <a:rPr lang="ru-RU" sz="1400" i="0" dirty="0">
                <a:solidFill>
                  <a:srgbClr val="4E4B66"/>
                </a:solidFill>
                <a:effectLst/>
                <a:latin typeface="Roboto" panose="02000000000000000000" pitchFamily="2" charset="0"/>
              </a:rPr>
              <a:t>Большое закрытое снежное сооружение площадью более 2500 кв. м, состоящее более чем из 20 снежных залов, наполненных снежными экспозициями и ледяными скульптурами. </a:t>
            </a:r>
            <a:endParaRPr lang="ru-RU" sz="1400" i="0" dirty="0">
              <a:solidFill>
                <a:srgbClr val="4E4B66"/>
              </a:solidFill>
              <a:effectLst/>
              <a:latin typeface="Roboto" panose="02000000000000000000" pitchFamily="2" charset="0"/>
            </a:endParaRPr>
          </a:p>
          <a:p>
            <a:pPr algn="ctr"/>
            <a:r>
              <a:rPr lang="ru-RU" sz="1400" i="0" dirty="0">
                <a:solidFill>
                  <a:srgbClr val="4E4B66"/>
                </a:solidFill>
                <a:effectLst/>
                <a:latin typeface="Roboto" panose="02000000000000000000" pitchFamily="2" charset="0"/>
              </a:rPr>
              <a:t>На территории центра также функционируют тёплое кафе и сувенирная лавка, а для любителей активного отдыха доступны горки для катания на ватрушках и аттракцион «зимний банан».</a:t>
            </a:r>
            <a:endParaRPr lang="ru-RU" sz="1400" dirty="0"/>
          </a:p>
        </p:txBody>
      </p:sp>
      <p:pic>
        <p:nvPicPr>
          <p:cNvPr id="2" name="Рисунок 1"/>
          <p:cNvPicPr>
            <a:picLocks noChangeAspect="1"/>
          </p:cNvPicPr>
          <p:nvPr/>
        </p:nvPicPr>
        <p:blipFill>
          <a:blip r:embed="rId1"/>
          <a:stretch>
            <a:fillRect/>
          </a:stretch>
        </p:blipFill>
        <p:spPr>
          <a:xfrm>
            <a:off x="4489909" y="989745"/>
            <a:ext cx="3580558" cy="2383538"/>
          </a:xfrm>
          <a:prstGeom prst="rect">
            <a:avLst/>
          </a:prstGeom>
        </p:spPr>
      </p:pic>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1575" y="977493"/>
            <a:ext cx="3711769" cy="2383538"/>
          </a:xfrm>
          <a:prstGeom prst="rect">
            <a:avLst/>
          </a:prstGeom>
        </p:spPr>
      </p:pic>
      <p:pic>
        <p:nvPicPr>
          <p:cNvPr id="11" name="Рисунок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9909" y="3718321"/>
            <a:ext cx="7583435" cy="291962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037312" y="160238"/>
            <a:ext cx="8911687" cy="1280890"/>
          </a:xfrm>
        </p:spPr>
        <p:txBody>
          <a:bodyPr/>
          <a:lstStyle/>
          <a:p>
            <a:r>
              <a:rPr lang="ru-RU" dirty="0"/>
              <a:t>Город Кировск</a:t>
            </a:r>
            <a:endParaRPr lang="ru-RU" dirty="0"/>
          </a:p>
        </p:txBody>
      </p:sp>
      <p:sp>
        <p:nvSpPr>
          <p:cNvPr id="9" name="TextBox 8"/>
          <p:cNvSpPr txBox="1"/>
          <p:nvPr/>
        </p:nvSpPr>
        <p:spPr>
          <a:xfrm>
            <a:off x="1201623" y="1231569"/>
            <a:ext cx="3377154" cy="954107"/>
          </a:xfrm>
          <a:prstGeom prst="rect">
            <a:avLst/>
          </a:prstGeom>
          <a:noFill/>
        </p:spPr>
        <p:txBody>
          <a:bodyPr wrap="square" rtlCol="0">
            <a:spAutoFit/>
          </a:bodyPr>
          <a:lstStyle/>
          <a:p>
            <a:pPr algn="ctr"/>
            <a:r>
              <a:rPr lang="ru-RU" sz="2800" b="1" dirty="0"/>
              <a:t>Таинственный лес</a:t>
            </a:r>
            <a:endParaRPr lang="ru-RU" sz="2800" b="1" dirty="0"/>
          </a:p>
        </p:txBody>
      </p:sp>
      <p:sp>
        <p:nvSpPr>
          <p:cNvPr id="14" name="TextBox 13"/>
          <p:cNvSpPr txBox="1"/>
          <p:nvPr/>
        </p:nvSpPr>
        <p:spPr>
          <a:xfrm>
            <a:off x="1294112" y="2302901"/>
            <a:ext cx="3212183" cy="4462760"/>
          </a:xfrm>
          <a:prstGeom prst="rect">
            <a:avLst/>
          </a:prstGeom>
          <a:noFill/>
        </p:spPr>
        <p:txBody>
          <a:bodyPr wrap="square">
            <a:spAutoFit/>
          </a:bodyPr>
          <a:lstStyle/>
          <a:p>
            <a:pPr algn="ctr">
              <a:lnSpc>
                <a:spcPts val="1650"/>
              </a:lnSpc>
              <a:spcAft>
                <a:spcPts val="600"/>
              </a:spcAft>
              <a:buNone/>
            </a:pPr>
            <a:r>
              <a:rPr lang="ru-RU" sz="1400" dirty="0">
                <a:solidFill>
                  <a:srgbClr val="333333"/>
                </a:solidFill>
                <a:effectLst/>
                <a:latin typeface="Roboto" panose="02000000000000000000" pitchFamily="2" charset="0"/>
                <a:ea typeface="Roboto" panose="02000000000000000000" pitchFamily="2" charset="0"/>
                <a:cs typeface="Roboto" panose="02000000000000000000" pitchFamily="2" charset="0"/>
              </a:rPr>
              <a:t>Парк отдыха и развлечений для семьи. расположенный в городе Кировске </a:t>
            </a:r>
            <a:r>
              <a:rPr lang="ru-RU" sz="1400" i="0" dirty="0">
                <a:solidFill>
                  <a:srgbClr val="333333"/>
                </a:solidFill>
                <a:effectLst/>
                <a:latin typeface="Roboto" panose="02000000000000000000" pitchFamily="2" charset="0"/>
                <a:ea typeface="Roboto" panose="02000000000000000000" pitchFamily="2" charset="0"/>
                <a:cs typeface="Roboto" panose="02000000000000000000" pitchFamily="2" charset="0"/>
              </a:rPr>
              <a:t>Концепция построена на художественно-эстетическом восприятии естественной красоты леса, уникальности рельефа и художественно-технических решений в оформлении.</a:t>
            </a:r>
            <a:endParaRPr lang="ru-RU" sz="1400" i="0" dirty="0">
              <a:solidFill>
                <a:srgbClr val="333333"/>
              </a:solidFill>
              <a:effectLst/>
              <a:latin typeface="Roboto" panose="02000000000000000000" pitchFamily="2" charset="0"/>
              <a:ea typeface="Roboto" panose="02000000000000000000" pitchFamily="2" charset="0"/>
              <a:cs typeface="Roboto" panose="02000000000000000000" pitchFamily="2" charset="0"/>
            </a:endParaRPr>
          </a:p>
          <a:p>
            <a:pPr algn="ctr">
              <a:lnSpc>
                <a:spcPts val="1650"/>
              </a:lnSpc>
              <a:spcAft>
                <a:spcPts val="600"/>
              </a:spcAft>
              <a:buNone/>
            </a:pPr>
            <a:r>
              <a:rPr lang="ru-RU" sz="1400" i="0" dirty="0">
                <a:solidFill>
                  <a:srgbClr val="333333"/>
                </a:solidFill>
                <a:effectLst/>
                <a:latin typeface="Roboto" panose="02000000000000000000" pitchFamily="2" charset="0"/>
                <a:ea typeface="Roboto" panose="02000000000000000000" pitchFamily="2" charset="0"/>
                <a:cs typeface="Roboto" panose="02000000000000000000" pitchFamily="2" charset="0"/>
              </a:rPr>
              <a:t>Гостей ждут: общение с лесными обитателями, встреча с Палеозавром, Мамонтом и </a:t>
            </a:r>
            <a:r>
              <a:rPr lang="ru-RU" sz="1400" i="0" dirty="0" err="1">
                <a:solidFill>
                  <a:srgbClr val="333333"/>
                </a:solidFill>
                <a:effectLst/>
                <a:latin typeface="Roboto" panose="02000000000000000000" pitchFamily="2" charset="0"/>
                <a:ea typeface="Roboto" panose="02000000000000000000" pitchFamily="2" charset="0"/>
                <a:cs typeface="Roboto" panose="02000000000000000000" pitchFamily="2" charset="0"/>
              </a:rPr>
              <a:t>Тирексом</a:t>
            </a:r>
            <a:r>
              <a:rPr lang="ru-RU" sz="1400" i="0" dirty="0">
                <a:solidFill>
                  <a:srgbClr val="333333"/>
                </a:solidFill>
                <a:effectLst/>
                <a:latin typeface="Roboto" panose="02000000000000000000" pitchFamily="2" charset="0"/>
                <a:ea typeface="Roboto" panose="02000000000000000000" pitchFamily="2" charset="0"/>
                <a:cs typeface="Roboto" panose="02000000000000000000" pitchFamily="2" charset="0"/>
              </a:rPr>
              <a:t>, посещение Башни Алхимика и Избушки Рыбака, концерты, квесты, мастер-классы и огненные перформансы.</a:t>
            </a:r>
            <a:endParaRPr lang="ru-RU" sz="1400" dirty="0">
              <a:solidFill>
                <a:srgbClr val="333333"/>
              </a:solidFill>
              <a:latin typeface="Roboto" panose="02000000000000000000" pitchFamily="2" charset="0"/>
              <a:ea typeface="Roboto" panose="02000000000000000000" pitchFamily="2" charset="0"/>
              <a:cs typeface="Roboto" panose="02000000000000000000" pitchFamily="2" charset="0"/>
            </a:endParaRPr>
          </a:p>
          <a:p>
            <a:pPr algn="ctr">
              <a:lnSpc>
                <a:spcPts val="1650"/>
              </a:lnSpc>
              <a:spcAft>
                <a:spcPts val="600"/>
              </a:spcAft>
              <a:buNone/>
            </a:pPr>
            <a:r>
              <a:rPr lang="ru-RU" sz="1400" i="0" dirty="0">
                <a:solidFill>
                  <a:srgbClr val="333333"/>
                </a:solidFill>
                <a:effectLst/>
                <a:latin typeface="Roboto" panose="02000000000000000000" pitchFamily="2" charset="0"/>
                <a:ea typeface="Roboto" panose="02000000000000000000" pitchFamily="2" charset="0"/>
                <a:cs typeface="Roboto" panose="02000000000000000000" pitchFamily="2" charset="0"/>
              </a:rPr>
              <a:t>На территории есть: горка для катания на ватрушках, небольшое кафе для перекуса и согрева</a:t>
            </a:r>
            <a:r>
              <a:rPr lang="ru-RU" sz="1400" i="0" dirty="0">
                <a:solidFill>
                  <a:srgbClr val="222222"/>
                </a:solidFill>
                <a:effectLst/>
                <a:latin typeface="Roboto" panose="02000000000000000000" pitchFamily="2" charset="0"/>
                <a:ea typeface="Roboto" panose="02000000000000000000" pitchFamily="2" charset="0"/>
                <a:cs typeface="Roboto" panose="02000000000000000000" pitchFamily="2" charset="0"/>
              </a:rPr>
              <a:t>.</a:t>
            </a:r>
            <a:endParaRPr lang="ru-RU" sz="1400" i="0" dirty="0">
              <a:solidFill>
                <a:srgbClr val="222222"/>
              </a:solidFill>
              <a:effectLst/>
              <a:latin typeface="Roboto" panose="02000000000000000000" pitchFamily="2" charset="0"/>
              <a:ea typeface="Roboto" panose="02000000000000000000" pitchFamily="2" charset="0"/>
              <a:cs typeface="Roboto" panose="02000000000000000000" pitchFamily="2" charset="0"/>
            </a:endParaRPr>
          </a:p>
          <a:p>
            <a:pPr algn="ctr"/>
            <a:endParaRPr lang="ru-RU" sz="1400" dirty="0">
              <a:latin typeface="Roboto" panose="02000000000000000000" pitchFamily="2" charset="0"/>
              <a:ea typeface="Roboto" panose="02000000000000000000" pitchFamily="2" charset="0"/>
              <a:cs typeface="Roboto" panose="02000000000000000000" pitchFamily="2" charset="0"/>
            </a:endParaRPr>
          </a:p>
        </p:txBody>
      </p:sp>
      <p:pic>
        <p:nvPicPr>
          <p:cNvPr id="2" name="Рисунок 1"/>
          <p:cNvPicPr>
            <a:picLocks noChangeAspect="1"/>
          </p:cNvPicPr>
          <p:nvPr/>
        </p:nvPicPr>
        <p:blipFill>
          <a:blip r:embed="rId1"/>
          <a:stretch>
            <a:fillRect/>
          </a:stretch>
        </p:blipFill>
        <p:spPr>
          <a:xfrm>
            <a:off x="7777114" y="820087"/>
            <a:ext cx="3506772" cy="2632972"/>
          </a:xfrm>
          <a:prstGeom prst="rect">
            <a:avLst/>
          </a:prstGeom>
        </p:spPr>
      </p:pic>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7114" y="3882308"/>
            <a:ext cx="3527705" cy="2370177"/>
          </a:xfrm>
          <a:prstGeom prst="rect">
            <a:avLst/>
          </a:prstGeom>
        </p:spPr>
      </p:pic>
      <p:pic>
        <p:nvPicPr>
          <p:cNvPr id="11" name="Рисунок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8777" y="1921449"/>
            <a:ext cx="2821796" cy="352724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67998" y="622301"/>
            <a:ext cx="3505199" cy="976312"/>
          </a:xfrm>
        </p:spPr>
        <p:txBody>
          <a:bodyPr>
            <a:noAutofit/>
          </a:bodyPr>
          <a:lstStyle/>
          <a:p>
            <a:pPr algn="ctr"/>
            <a:r>
              <a:rPr lang="ru-RU" sz="3200" dirty="0"/>
              <a:t>Средний и Рыбачий полуостров</a:t>
            </a:r>
            <a:endParaRPr lang="ru-RU" sz="3200" dirty="0"/>
          </a:p>
        </p:txBody>
      </p:sp>
      <p:pic>
        <p:nvPicPr>
          <p:cNvPr id="6" name="Объект 5"/>
          <p:cNvPicPr>
            <a:picLocks noGrp="1" noChangeAspect="1"/>
          </p:cNvPicPr>
          <p:nvPr>
            <p:ph idx="1"/>
          </p:nvPr>
        </p:nvPicPr>
        <p:blipFill>
          <a:blip r:embed="rId1">
            <a:extLst>
              <a:ext uri="{28A0092B-C50C-407E-A947-70E740481C1C}">
                <a14:useLocalDpi xmlns:a14="http://schemas.microsoft.com/office/drawing/2010/main" val="0"/>
              </a:ext>
            </a:extLst>
          </a:blip>
          <a:srcRect/>
          <a:stretch>
            <a:fillRect/>
          </a:stretch>
        </p:blipFill>
        <p:spPr>
          <a:xfrm>
            <a:off x="6238172" y="67964"/>
            <a:ext cx="3383142" cy="2194470"/>
          </a:xfrm>
        </p:spPr>
      </p:pic>
      <p:sp>
        <p:nvSpPr>
          <p:cNvPr id="4" name="Текст 3"/>
          <p:cNvSpPr>
            <a:spLocks noGrp="1"/>
          </p:cNvSpPr>
          <p:nvPr>
            <p:ph type="body" sz="half" idx="2"/>
          </p:nvPr>
        </p:nvSpPr>
        <p:spPr/>
        <p:txBody>
          <a:bodyPr>
            <a:normAutofit fontScale="92500"/>
          </a:bodyPr>
          <a:lstStyle/>
          <a:p>
            <a:r>
              <a:rPr lang="ru-RU" dirty="0"/>
              <a:t>Путешествие на полуострова Средний и Рыбачий - это будто побывать на другой планете! Дикая, нетронутая природа, образованная древним стыком литосферных плит, производит сильное впечатление. Чешуйчатые породы, вырывающиеся вверх из земли, берег Рыжих камней, напоминающий Марс, магические скалы Два брата. Эти места найдут, чем вас удивить. В масштабах этой бескрайней природы, эмоции переполняют так, что хочется кричать! А вдали - суровый Северный Ледовитый океан. Особенно понравится тур любителям истории. Ведь именно в этих местах более 3х лет проходили кровопролитные бои во времена ВОВ.. Непростительно, если по дороге на полуострова Рыбачий и Средний, пропустить Долину Славы.</a:t>
            </a:r>
            <a:endParaRPr lang="ru-RU" dirty="0"/>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8691514" y="2290546"/>
            <a:ext cx="3310626" cy="2211497"/>
          </a:xfrm>
          <a:prstGeom prst="rect">
            <a:avLst/>
          </a:prstGeom>
        </p:spPr>
      </p:pic>
      <p:pic>
        <p:nvPicPr>
          <p:cNvPr id="10" name="Рисунок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6115625" y="4530156"/>
            <a:ext cx="3933348" cy="221250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35888" y="370674"/>
            <a:ext cx="3505199" cy="976312"/>
          </a:xfrm>
        </p:spPr>
        <p:txBody>
          <a:bodyPr>
            <a:noAutofit/>
          </a:bodyPr>
          <a:lstStyle/>
          <a:p>
            <a:pPr algn="ctr"/>
            <a:r>
              <a:rPr lang="ru-RU" sz="4000" dirty="0"/>
              <a:t>Озеро Имандра</a:t>
            </a:r>
            <a:endParaRPr lang="ru-RU" sz="4000" dirty="0"/>
          </a:p>
        </p:txBody>
      </p:sp>
      <p:pic>
        <p:nvPicPr>
          <p:cNvPr id="6" name="Объект 5"/>
          <p:cNvPicPr>
            <a:picLocks noGrp="1" noChangeAspect="1"/>
          </p:cNvPicPr>
          <p:nvPr>
            <p:ph idx="1"/>
          </p:nvPr>
        </p:nvPicPr>
        <p:blipFill>
          <a:blip r:embed="rId1">
            <a:extLst>
              <a:ext uri="{28A0092B-C50C-407E-A947-70E740481C1C}">
                <a14:useLocalDpi xmlns:a14="http://schemas.microsoft.com/office/drawing/2010/main" val="0"/>
              </a:ext>
            </a:extLst>
          </a:blip>
          <a:srcRect/>
          <a:stretch>
            <a:fillRect/>
          </a:stretch>
        </p:blipFill>
        <p:spPr>
          <a:xfrm>
            <a:off x="6238172" y="370674"/>
            <a:ext cx="4117940" cy="2671096"/>
          </a:xfrm>
        </p:spPr>
      </p:pic>
      <p:sp>
        <p:nvSpPr>
          <p:cNvPr id="4" name="Текст 3"/>
          <p:cNvSpPr>
            <a:spLocks noGrp="1"/>
          </p:cNvSpPr>
          <p:nvPr>
            <p:ph type="body" sz="half" idx="2"/>
          </p:nvPr>
        </p:nvSpPr>
        <p:spPr>
          <a:xfrm>
            <a:off x="1429750" y="1280998"/>
            <a:ext cx="4359879" cy="4514063"/>
          </a:xfrm>
        </p:spPr>
        <p:txBody>
          <a:bodyPr>
            <a:normAutofit/>
          </a:bodyPr>
          <a:lstStyle/>
          <a:p>
            <a:pPr algn="ctr">
              <a:buNone/>
            </a:pPr>
            <a:r>
              <a:rPr lang="ru-RU" sz="1600" b="0" i="0" dirty="0">
                <a:solidFill>
                  <a:srgbClr val="000000"/>
                </a:solidFill>
                <a:effectLst/>
                <a:latin typeface="Roboto" panose="02000000000000000000" pitchFamily="2" charset="0"/>
                <a:ea typeface="Roboto" panose="02000000000000000000" pitchFamily="2" charset="0"/>
                <a:cs typeface="Roboto" panose="02000000000000000000" pitchFamily="2" charset="0"/>
              </a:rPr>
              <a:t>Поход - это прекрасная возможность отдохнуть от цивилизации, расслабиться и насладиться природой. Если вас привлекает палаточная жизнь и ночной костер у реки, то отдых у озера - для вас! Размещение в палатках и питание на костре. Душевная компания и отличное настроение!</a:t>
            </a:r>
            <a:br>
              <a:rPr lang="ru-RU" sz="1600" b="0" i="0" dirty="0">
                <a:solidFill>
                  <a:srgbClr val="000000"/>
                </a:solidFill>
                <a:effectLst/>
                <a:latin typeface="Roboto" panose="02000000000000000000" pitchFamily="2" charset="0"/>
                <a:ea typeface="Roboto" panose="02000000000000000000" pitchFamily="2" charset="0"/>
                <a:cs typeface="Roboto" panose="02000000000000000000" pitchFamily="2" charset="0"/>
              </a:rPr>
            </a:br>
            <a:r>
              <a:rPr lang="ru-RU" sz="1600" b="0" i="0" dirty="0">
                <a:solidFill>
                  <a:srgbClr val="000000"/>
                </a:solidFill>
                <a:effectLst/>
                <a:latin typeface="Roboto" panose="02000000000000000000" pitchFamily="2" charset="0"/>
                <a:ea typeface="Roboto" panose="02000000000000000000" pitchFamily="2" charset="0"/>
                <a:cs typeface="Roboto" panose="02000000000000000000" pitchFamily="2" charset="0"/>
              </a:rPr>
              <a:t>Лагерь можно  устроить на берегу озера Имандра.</a:t>
            </a:r>
            <a:endParaRPr lang="ru-RU" sz="1600" b="0" i="0"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p>
            <a:pPr algn="ctr">
              <a:buNone/>
            </a:pPr>
            <a:r>
              <a:rPr lang="ru-RU" sz="1600" dirty="0">
                <a:solidFill>
                  <a:srgbClr val="000000"/>
                </a:solidFill>
                <a:latin typeface="Roboto" panose="02000000000000000000" pitchFamily="2" charset="0"/>
                <a:ea typeface="Roboto" panose="02000000000000000000" pitchFamily="2" charset="0"/>
                <a:cs typeface="Roboto" panose="02000000000000000000" pitchFamily="2" charset="0"/>
              </a:rPr>
              <a:t>Зимой замечательное место для рыбалки.</a:t>
            </a:r>
            <a:endParaRPr lang="ru-RU" sz="1600" dirty="0">
              <a:latin typeface="Roboto" panose="02000000000000000000" pitchFamily="2" charset="0"/>
              <a:ea typeface="Roboto" panose="02000000000000000000" pitchFamily="2" charset="0"/>
              <a:cs typeface="Roboto" panose="02000000000000000000" pitchFamily="2" charset="0"/>
            </a:endParaRP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6935756" y="3360728"/>
            <a:ext cx="5119675" cy="2879817"/>
          </a:xfrm>
          <a:prstGeom prst="rect">
            <a:avLst/>
          </a:prstGeom>
        </p:spPr>
      </p:pic>
      <p:pic>
        <p:nvPicPr>
          <p:cNvPr id="10" name="Рисунок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2889440" y="4264576"/>
            <a:ext cx="3817331" cy="2544888"/>
          </a:xfrm>
          <a:prstGeom prst="rect">
            <a:avLst/>
          </a:prstGeom>
        </p:spPr>
      </p:pic>
    </p:spTree>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ветящийся край">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0</TotalTime>
  <Words>8497</Words>
  <Application>WPS Presentation</Application>
  <PresentationFormat>Широкоэкранный</PresentationFormat>
  <Paragraphs>116</Paragraphs>
  <Slides>17</Slides>
  <Notes>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17</vt:i4>
      </vt:variant>
    </vt:vector>
  </HeadingPairs>
  <TitlesOfParts>
    <vt:vector size="33" baseType="lpstr">
      <vt:lpstr>Arial</vt:lpstr>
      <vt:lpstr>SimSun</vt:lpstr>
      <vt:lpstr>Wingdings</vt:lpstr>
      <vt:lpstr>Wingdings 3</vt:lpstr>
      <vt:lpstr>Symbol</vt:lpstr>
      <vt:lpstr>Arial</vt:lpstr>
      <vt:lpstr>Roboto</vt:lpstr>
      <vt:lpstr>Times New Roman</vt:lpstr>
      <vt:lpstr>Helvetica Neue</vt:lpstr>
      <vt:lpstr>Montserrat</vt:lpstr>
      <vt:lpstr>Century Gothic</vt:lpstr>
      <vt:lpstr>Microsoft YaHei</vt:lpstr>
      <vt:lpstr>Arial Unicode MS</vt:lpstr>
      <vt:lpstr>Calibri</vt:lpstr>
      <vt:lpstr>Segoe Print</vt:lpstr>
      <vt:lpstr>Легкий дым</vt:lpstr>
      <vt:lpstr>Маленькие путешествия Большой семьи</vt:lpstr>
      <vt:lpstr>Проблемы, на решение которых направлена практика</vt:lpstr>
      <vt:lpstr>Краткое описание практики</vt:lpstr>
      <vt:lpstr>Дата старта практики июнь 2025  </vt:lpstr>
      <vt:lpstr>Социальная значимость практики (влияние практики на улучшение качества жизни детей и семей с детьми)  </vt:lpstr>
      <vt:lpstr>PowerPoint 演示文稿</vt:lpstr>
      <vt:lpstr>Териберка</vt:lpstr>
      <vt:lpstr>Терский берег</vt:lpstr>
      <vt:lpstr>Заповедники Мурманской области</vt:lpstr>
      <vt:lpstr>Заповедники Мурманской области</vt:lpstr>
      <vt:lpstr>Заповедники Мурманской области</vt:lpstr>
      <vt:lpstr>Саамская деревня</vt:lpstr>
      <vt:lpstr>Город Кировск</vt:lpstr>
      <vt:lpstr>Город Кировск</vt:lpstr>
      <vt:lpstr>Город Кировск</vt:lpstr>
      <vt:lpstr>Средний и Рыбачий полуостров</vt:lpstr>
      <vt:lpstr>Озеро Имандра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PC</dc:creator>
  <cp:lastModifiedBy>MSI</cp:lastModifiedBy>
  <cp:revision>9</cp:revision>
  <dcterms:created xsi:type="dcterms:W3CDTF">2025-05-13T17:46:00Z</dcterms:created>
  <dcterms:modified xsi:type="dcterms:W3CDTF">2025-05-15T07:46:52Z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26469B9F437C48D38F400927AA567F9D_13</vt:lpwstr>
  </property>
  <property fmtid="{D5CDD505-2E9C-101B-9397-08002B2CF9AE}" pid="3" name="KSOProductBuildVer">
    <vt:lpwstr>1049-12.2.0.21179</vt:lpwstr>
  </property>
</Properties>
</file>